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0" r:id="rId3"/>
    <p:sldId id="267" r:id="rId4"/>
    <p:sldId id="268" r:id="rId5"/>
    <p:sldId id="257" r:id="rId6"/>
    <p:sldId id="273" r:id="rId7"/>
    <p:sldId id="262" r:id="rId8"/>
    <p:sldId id="272" r:id="rId9"/>
    <p:sldId id="260" r:id="rId10"/>
    <p:sldId id="266" r:id="rId11"/>
    <p:sldId id="259" r:id="rId12"/>
    <p:sldId id="263" r:id="rId13"/>
    <p:sldId id="271" r:id="rId14"/>
    <p:sldId id="265" r:id="rId15"/>
    <p:sldId id="261" r:id="rId16"/>
    <p:sldId id="269" r:id="rId17"/>
    <p:sldId id="274" r:id="rId18"/>
    <p:sldId id="275" r:id="rId19"/>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87" autoAdjust="0"/>
    <p:restoredTop sz="94653"/>
  </p:normalViewPr>
  <p:slideViewPr>
    <p:cSldViewPr snapToGrid="0">
      <p:cViewPr varScale="1">
        <p:scale>
          <a:sx n="105" d="100"/>
          <a:sy n="105" d="100"/>
        </p:scale>
        <p:origin x="9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DC681793-A9C6-441C-85B0-7AB2353ACC12}" type="datetimeFigureOut">
              <a:rPr lang="en-GB" smtClean="0"/>
              <a:t>19/06/2025</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5647832B-ABE9-4CEA-883C-19670338EC45}" type="slidenum">
              <a:rPr lang="en-GB" smtClean="0"/>
              <a:t>‹#›</a:t>
            </a:fld>
            <a:endParaRPr lang="en-GB"/>
          </a:p>
        </p:txBody>
      </p:sp>
    </p:spTree>
    <p:extLst>
      <p:ext uri="{BB962C8B-B14F-4D97-AF65-F5344CB8AC3E}">
        <p14:creationId xmlns:p14="http://schemas.microsoft.com/office/powerpoint/2010/main" val="367351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you mean MS?</a:t>
            </a:r>
          </a:p>
          <a:p>
            <a:endParaRPr lang="en-GB" dirty="0"/>
          </a:p>
          <a:p>
            <a:r>
              <a:rPr lang="en-GB" dirty="0"/>
              <a:t>Mention my work…</a:t>
            </a:r>
          </a:p>
        </p:txBody>
      </p:sp>
      <p:sp>
        <p:nvSpPr>
          <p:cNvPr id="4" name="Slide Number Placeholder 3"/>
          <p:cNvSpPr>
            <a:spLocks noGrp="1"/>
          </p:cNvSpPr>
          <p:nvPr>
            <p:ph type="sldNum" sz="quarter" idx="5"/>
          </p:nvPr>
        </p:nvSpPr>
        <p:spPr/>
        <p:txBody>
          <a:bodyPr/>
          <a:lstStyle/>
          <a:p>
            <a:fld id="{5647832B-ABE9-4CEA-883C-19670338EC45}" type="slidenum">
              <a:rPr lang="en-GB" smtClean="0"/>
              <a:t>4</a:t>
            </a:fld>
            <a:endParaRPr lang="en-GB"/>
          </a:p>
        </p:txBody>
      </p:sp>
    </p:spTree>
    <p:extLst>
      <p:ext uri="{BB962C8B-B14F-4D97-AF65-F5344CB8AC3E}">
        <p14:creationId xmlns:p14="http://schemas.microsoft.com/office/powerpoint/2010/main" val="295263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Difficulty funding palliative care in rare disorders such as my clinic</a:t>
            </a:r>
          </a:p>
          <a:p>
            <a:endParaRPr lang="en-US" dirty="0"/>
          </a:p>
          <a:p>
            <a:r>
              <a:rPr lang="en-US" dirty="0"/>
              <a:t>Results-520 responses (215 w MSA, 214 carers and 91 past carers). Around 75% have thought about what they want at end of their lives. 40% had discussed this with their </a:t>
            </a:r>
            <a:r>
              <a:rPr lang="en-US" dirty="0" err="1"/>
              <a:t>dr</a:t>
            </a:r>
            <a:r>
              <a:rPr lang="en-US" dirty="0"/>
              <a:t> or nurse and 80% valued that. For 40% of the former cares, death was unexpected. Very few had access to formalized PC. LPA was far more common than statement of wishes (58% vs 15%)</a:t>
            </a:r>
          </a:p>
        </p:txBody>
      </p:sp>
      <p:sp>
        <p:nvSpPr>
          <p:cNvPr id="4" name="Slide Number Placeholder 3"/>
          <p:cNvSpPr>
            <a:spLocks noGrp="1"/>
          </p:cNvSpPr>
          <p:nvPr>
            <p:ph type="sldNum" sz="quarter" idx="5"/>
          </p:nvPr>
        </p:nvSpPr>
        <p:spPr/>
        <p:txBody>
          <a:bodyPr/>
          <a:lstStyle/>
          <a:p>
            <a:fld id="{5647832B-ABE9-4CEA-883C-19670338EC45}" type="slidenum">
              <a:rPr lang="en-GB" smtClean="0"/>
              <a:t>16</a:t>
            </a:fld>
            <a:endParaRPr lang="en-GB"/>
          </a:p>
        </p:txBody>
      </p:sp>
    </p:spTree>
    <p:extLst>
      <p:ext uri="{BB962C8B-B14F-4D97-AF65-F5344CB8AC3E}">
        <p14:creationId xmlns:p14="http://schemas.microsoft.com/office/powerpoint/2010/main" val="87901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new priorities take into account the new diagnostic criteria which aim to diagnose people earlier. And now that trials are beginning to show promise in modifying the course of disease; trying to diagnose </a:t>
            </a:r>
            <a:r>
              <a:rPr lang="en-US" dirty="0" err="1"/>
              <a:t>pwMSA</a:t>
            </a:r>
            <a:r>
              <a:rPr lang="en-US" dirty="0"/>
              <a:t> faster and have reliable tests to assess whether treatments are working is key.</a:t>
            </a:r>
          </a:p>
          <a:p>
            <a:endParaRPr lang="en-US" dirty="0"/>
          </a:p>
          <a:p>
            <a:r>
              <a:rPr lang="en-US" dirty="0"/>
              <a:t>A particular passion of mine, that should be acknowledged throughout exciting developments is that people live with MSA and the symptoms it causes now. Therefore we need to work constantly to understand how MSA progresses better to treat people to maximise QoL. As a doctor who </a:t>
            </a:r>
            <a:r>
              <a:rPr lang="en-US" dirty="0" err="1"/>
              <a:t>manges</a:t>
            </a:r>
            <a:r>
              <a:rPr lang="en-US" dirty="0"/>
              <a:t> movement disorder and neurological palliative care, this remains a key need for the MSA community and the research we fund too</a:t>
            </a:r>
          </a:p>
        </p:txBody>
      </p:sp>
      <p:sp>
        <p:nvSpPr>
          <p:cNvPr id="4" name="Slide Number Placeholder 3"/>
          <p:cNvSpPr>
            <a:spLocks noGrp="1"/>
          </p:cNvSpPr>
          <p:nvPr>
            <p:ph type="sldNum" sz="quarter" idx="5"/>
          </p:nvPr>
        </p:nvSpPr>
        <p:spPr/>
        <p:txBody>
          <a:bodyPr/>
          <a:lstStyle/>
          <a:p>
            <a:fld id="{5647832B-ABE9-4CEA-883C-19670338EC45}" type="slidenum">
              <a:rPr lang="en-GB" smtClean="0"/>
              <a:t>7</a:t>
            </a:fld>
            <a:endParaRPr lang="en-GB"/>
          </a:p>
        </p:txBody>
      </p:sp>
    </p:spTree>
    <p:extLst>
      <p:ext uri="{BB962C8B-B14F-4D97-AF65-F5344CB8AC3E}">
        <p14:creationId xmlns:p14="http://schemas.microsoft.com/office/powerpoint/2010/main" val="1790248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7832B-ABE9-4CEA-883C-19670338EC45}" type="slidenum">
              <a:rPr lang="en-GB" smtClean="0"/>
              <a:t>8</a:t>
            </a:fld>
            <a:endParaRPr lang="en-GB"/>
          </a:p>
        </p:txBody>
      </p:sp>
    </p:spTree>
    <p:extLst>
      <p:ext uri="{BB962C8B-B14F-4D97-AF65-F5344CB8AC3E}">
        <p14:creationId xmlns:p14="http://schemas.microsoft.com/office/powerpoint/2010/main" val="125142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b="0" i="0" dirty="0">
                <a:solidFill>
                  <a:srgbClr val="000000"/>
                </a:solidFill>
                <a:effectLst/>
                <a:latin typeface="Quicksand"/>
              </a:rPr>
              <a:t>he is currently a neurology trainee at the Royal Free Hospital and is excited to start her research in MSA.</a:t>
            </a:r>
          </a:p>
          <a:p>
            <a:endParaRPr lang="en-US" dirty="0"/>
          </a:p>
        </p:txBody>
      </p:sp>
      <p:sp>
        <p:nvSpPr>
          <p:cNvPr id="4" name="Slide Number Placeholder 3"/>
          <p:cNvSpPr>
            <a:spLocks noGrp="1"/>
          </p:cNvSpPr>
          <p:nvPr>
            <p:ph type="sldNum" sz="quarter" idx="5"/>
          </p:nvPr>
        </p:nvSpPr>
        <p:spPr/>
        <p:txBody>
          <a:bodyPr/>
          <a:lstStyle/>
          <a:p>
            <a:fld id="{5647832B-ABE9-4CEA-883C-19670338EC45}" type="slidenum">
              <a:rPr lang="en-GB" smtClean="0"/>
              <a:t>9</a:t>
            </a:fld>
            <a:endParaRPr lang="en-GB"/>
          </a:p>
        </p:txBody>
      </p:sp>
    </p:spTree>
    <p:extLst>
      <p:ext uri="{BB962C8B-B14F-4D97-AF65-F5344CB8AC3E}">
        <p14:creationId xmlns:p14="http://schemas.microsoft.com/office/powerpoint/2010/main" val="339303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a:t>
            </a:r>
            <a:r>
              <a:rPr lang="en-US" dirty="0"/>
              <a:t> </a:t>
            </a:r>
            <a:r>
              <a:rPr lang="en-US" dirty="0" err="1"/>
              <a:t>Chelban</a:t>
            </a:r>
            <a:r>
              <a:rPr lang="en-US" dirty="0"/>
              <a:t>-Key in PROSPECT and other trials coming out of this and hosts the annual MSA research symposium </a:t>
            </a:r>
          </a:p>
          <a:p>
            <a:endParaRPr lang="en-US" dirty="0"/>
          </a:p>
          <a:p>
            <a:r>
              <a:rPr lang="en-US" dirty="0" err="1"/>
              <a:t>Dr</a:t>
            </a:r>
            <a:r>
              <a:rPr lang="en-US" dirty="0"/>
              <a:t> Goh-The second fellow has worked on PROSPECT  and on biomarker work in CSF, blood, urine and skin</a:t>
            </a:r>
          </a:p>
        </p:txBody>
      </p:sp>
      <p:sp>
        <p:nvSpPr>
          <p:cNvPr id="4" name="Slide Number Placeholder 3"/>
          <p:cNvSpPr>
            <a:spLocks noGrp="1"/>
          </p:cNvSpPr>
          <p:nvPr>
            <p:ph type="sldNum" sz="quarter" idx="5"/>
          </p:nvPr>
        </p:nvSpPr>
        <p:spPr/>
        <p:txBody>
          <a:bodyPr/>
          <a:lstStyle/>
          <a:p>
            <a:fld id="{5647832B-ABE9-4CEA-883C-19670338EC45}" type="slidenum">
              <a:rPr lang="en-GB" smtClean="0"/>
              <a:t>10</a:t>
            </a:fld>
            <a:endParaRPr lang="en-GB"/>
          </a:p>
        </p:txBody>
      </p:sp>
    </p:spTree>
    <p:extLst>
      <p:ext uri="{BB962C8B-B14F-4D97-AF65-F5344CB8AC3E}">
        <p14:creationId xmlns:p14="http://schemas.microsoft.com/office/powerpoint/2010/main" val="116007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Chelban</a:t>
            </a:r>
            <a:r>
              <a:rPr lang="en-GB" dirty="0"/>
              <a:t>-Global Genetics Research</a:t>
            </a:r>
          </a:p>
          <a:p>
            <a:r>
              <a:rPr lang="en-GB" dirty="0" err="1"/>
              <a:t>Kobylecki</a:t>
            </a:r>
            <a:r>
              <a:rPr lang="en-GB" dirty="0"/>
              <a:t>-improving patient centred approaches</a:t>
            </a:r>
          </a:p>
        </p:txBody>
      </p:sp>
      <p:sp>
        <p:nvSpPr>
          <p:cNvPr id="4" name="Slide Number Placeholder 3"/>
          <p:cNvSpPr>
            <a:spLocks noGrp="1"/>
          </p:cNvSpPr>
          <p:nvPr>
            <p:ph type="sldNum" sz="quarter" idx="5"/>
          </p:nvPr>
        </p:nvSpPr>
        <p:spPr/>
        <p:txBody>
          <a:bodyPr/>
          <a:lstStyle/>
          <a:p>
            <a:fld id="{5647832B-ABE9-4CEA-883C-19670338EC45}" type="slidenum">
              <a:rPr lang="en-GB" smtClean="0"/>
              <a:t>11</a:t>
            </a:fld>
            <a:endParaRPr lang="en-GB"/>
          </a:p>
        </p:txBody>
      </p:sp>
    </p:spTree>
    <p:extLst>
      <p:ext uri="{BB962C8B-B14F-4D97-AF65-F5344CB8AC3E}">
        <p14:creationId xmlns:p14="http://schemas.microsoft.com/office/powerpoint/2010/main" val="336207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Bettencourt-DNA expression changes between healthy controls and </a:t>
            </a:r>
            <a:r>
              <a:rPr lang="en-US" dirty="0" err="1"/>
              <a:t>pwMSA</a:t>
            </a:r>
            <a:r>
              <a:rPr lang="en-US" dirty="0"/>
              <a:t> </a:t>
            </a:r>
            <a:r>
              <a:rPr lang="en-US" dirty="0" err="1"/>
              <a:t>esp</a:t>
            </a:r>
            <a:r>
              <a:rPr lang="en-US" dirty="0"/>
              <a:t> in </a:t>
            </a:r>
            <a:r>
              <a:rPr lang="en-US" dirty="0" err="1"/>
              <a:t>oligodendroctres</a:t>
            </a:r>
            <a:r>
              <a:rPr lang="en-US" dirty="0"/>
              <a:t>, a cell which myelinates and metabolically supports axons in the brain. New work looking at why </a:t>
            </a:r>
            <a:r>
              <a:rPr lang="en-US" dirty="0" err="1"/>
              <a:t>oligodendrocyres</a:t>
            </a:r>
            <a:r>
              <a:rPr lang="en-US" dirty="0"/>
              <a:t> are vulnerable in MSA to see if this leads to therapeutic avenues</a:t>
            </a:r>
          </a:p>
          <a:p>
            <a:endParaRPr lang="en-US" dirty="0"/>
          </a:p>
          <a:p>
            <a:r>
              <a:rPr lang="en-US" dirty="0" err="1"/>
              <a:t>Panicker</a:t>
            </a:r>
            <a:r>
              <a:rPr lang="en-US" dirty="0"/>
              <a:t> One third convert from PAF to MSA after 6 yrs. Work with this group looking at what changes in this group and if this can lead to biomarkers or tests to find people in the early stages of disease</a:t>
            </a:r>
          </a:p>
          <a:p>
            <a:endParaRPr lang="en-US" dirty="0"/>
          </a:p>
          <a:p>
            <a:r>
              <a:rPr lang="en-US" dirty="0"/>
              <a:t>Hoggard-changes in the mitochondrial function (energy generating) of the brain in </a:t>
            </a:r>
            <a:r>
              <a:rPr lang="en-US" dirty="0" err="1"/>
              <a:t>pwMSA</a:t>
            </a:r>
            <a:r>
              <a:rPr lang="en-US" dirty="0"/>
              <a:t> using new forms of MR imaging</a:t>
            </a:r>
          </a:p>
          <a:p>
            <a:endParaRPr lang="en-US" dirty="0"/>
          </a:p>
          <a:p>
            <a:r>
              <a:rPr lang="en-US" dirty="0" err="1"/>
              <a:t>Chelban</a:t>
            </a:r>
            <a:r>
              <a:rPr lang="en-US" dirty="0"/>
              <a:t>-the first fellow, identifying genetic changes in the genes of more than 1000 people with MSA</a:t>
            </a:r>
          </a:p>
          <a:p>
            <a:endParaRPr lang="en-US" dirty="0"/>
          </a:p>
          <a:p>
            <a:r>
              <a:rPr lang="en-US" dirty="0" err="1"/>
              <a:t>Xilouri</a:t>
            </a:r>
            <a:r>
              <a:rPr lang="en-US" dirty="0"/>
              <a:t>-Looked at </a:t>
            </a:r>
            <a:r>
              <a:rPr lang="en-US" dirty="0" err="1"/>
              <a:t>prtein</a:t>
            </a:r>
            <a:r>
              <a:rPr lang="en-US" dirty="0"/>
              <a:t> deposition in pw MSA causing damage to </a:t>
            </a:r>
            <a:r>
              <a:rPr lang="en-US" dirty="0" err="1"/>
              <a:t>loigodendrocytes</a:t>
            </a:r>
            <a:r>
              <a:rPr lang="en-US" dirty="0"/>
              <a:t>. Now looking at whether the clearance system to remove proteins (Autophagy-</a:t>
            </a:r>
            <a:r>
              <a:rPr lang="en-US" dirty="0" err="1"/>
              <a:t>Lyosymal</a:t>
            </a:r>
            <a:r>
              <a:rPr lang="en-US" dirty="0"/>
              <a:t> Pathway) is impaired in MSA leading to accumulation and cell damage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647832B-ABE9-4CEA-883C-19670338EC45}" type="slidenum">
              <a:rPr lang="en-GB" smtClean="0"/>
              <a:t>12</a:t>
            </a:fld>
            <a:endParaRPr lang="en-GB"/>
          </a:p>
        </p:txBody>
      </p:sp>
    </p:spTree>
    <p:extLst>
      <p:ext uri="{BB962C8B-B14F-4D97-AF65-F5344CB8AC3E}">
        <p14:creationId xmlns:p14="http://schemas.microsoft.com/office/powerpoint/2010/main" val="2968803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Replaces 2</a:t>
            </a:r>
            <a:r>
              <a:rPr lang="en-US" baseline="30000" dirty="0"/>
              <a:t>nd</a:t>
            </a:r>
            <a:r>
              <a:rPr lang="en-US" dirty="0"/>
              <a:t> consensus criteria in use for 14yrs. This lacked sensitivity at early stages. More evidence driven</a:t>
            </a:r>
          </a:p>
          <a:p>
            <a:endParaRPr lang="en-US" dirty="0"/>
          </a:p>
          <a:p>
            <a:r>
              <a:rPr lang="en-US" dirty="0"/>
              <a:t>Now four levels of diagnostic certainty: Path established, clinically established, clinically probably and clinically possible. Also possible prodromal as research criteria-more autonomic features prior movement issues</a:t>
            </a:r>
          </a:p>
          <a:p>
            <a:endParaRPr lang="en-US" dirty="0"/>
          </a:p>
          <a:p>
            <a:r>
              <a:rPr lang="en-US" dirty="0"/>
              <a:t>Iron accumulation in MSA chiefly in putamen and cerebellar nuclei. In other parkinsonian conditions such as PSP iron is found more in other locations such as </a:t>
            </a:r>
            <a:r>
              <a:rPr lang="en-US" dirty="0" err="1"/>
              <a:t>subthalmic</a:t>
            </a:r>
            <a:r>
              <a:rPr lang="en-US" dirty="0"/>
              <a:t> nuclei. Phase 2 study showed iron reduced or </a:t>
            </a:r>
            <a:r>
              <a:rPr lang="en-US" dirty="0" err="1"/>
              <a:t>stablised</a:t>
            </a:r>
            <a:r>
              <a:rPr lang="en-US" dirty="0"/>
              <a:t> also NFLC and alpha </a:t>
            </a:r>
            <a:r>
              <a:rPr lang="en-US" dirty="0" err="1"/>
              <a:t>synclein</a:t>
            </a:r>
            <a:r>
              <a:rPr lang="en-US" dirty="0"/>
              <a:t> levels (end point brain iron via MRI) clinical via UMSARS. Tx group 48% slower progression over 52wks. 77 pts, over 6 countries. Idea does drug X affect disease Y. Phase 3 comparing </a:t>
            </a:r>
            <a:r>
              <a:rPr lang="en-US" dirty="0" err="1"/>
              <a:t>tx</a:t>
            </a:r>
            <a:r>
              <a:rPr lang="en-US" dirty="0"/>
              <a:t> with gold standard should be coming </a:t>
            </a:r>
            <a:r>
              <a:rPr lang="en-US" dirty="0" err="1"/>
              <a:t>soonv</a:t>
            </a:r>
            <a:endParaRPr lang="en-US" dirty="0"/>
          </a:p>
        </p:txBody>
      </p:sp>
      <p:sp>
        <p:nvSpPr>
          <p:cNvPr id="4" name="Slide Number Placeholder 3"/>
          <p:cNvSpPr>
            <a:spLocks noGrp="1"/>
          </p:cNvSpPr>
          <p:nvPr>
            <p:ph type="sldNum" sz="quarter" idx="5"/>
          </p:nvPr>
        </p:nvSpPr>
        <p:spPr/>
        <p:txBody>
          <a:bodyPr/>
          <a:lstStyle/>
          <a:p>
            <a:fld id="{5647832B-ABE9-4CEA-883C-19670338EC45}" type="slidenum">
              <a:rPr lang="en-GB" smtClean="0"/>
              <a:t>13</a:t>
            </a:fld>
            <a:endParaRPr lang="en-GB"/>
          </a:p>
        </p:txBody>
      </p:sp>
    </p:spTree>
    <p:extLst>
      <p:ext uri="{BB962C8B-B14F-4D97-AF65-F5344CB8AC3E}">
        <p14:creationId xmlns:p14="http://schemas.microsoft.com/office/powerpoint/2010/main" val="2482263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Two hundred forty-three people were recruited [117 PSP, 68 CBS, 42 MSA and 16 indeterminate</a:t>
            </a:r>
          </a:p>
          <a:p>
            <a:endParaRPr lang="en-GB" sz="1300" dirty="0"/>
          </a:p>
          <a:p>
            <a:r>
              <a:rPr lang="en-GB" sz="1300" dirty="0"/>
              <a:t>Has published on survival trajectories and </a:t>
            </a:r>
            <a:r>
              <a:rPr lang="en-GB" sz="1300" dirty="0" err="1"/>
              <a:t>Qol</a:t>
            </a:r>
            <a:r>
              <a:rPr lang="en-GB" sz="1300" dirty="0"/>
              <a:t> and other clinical markers</a:t>
            </a:r>
          </a:p>
          <a:p>
            <a:endParaRPr lang="en-GB" sz="1300" dirty="0"/>
          </a:p>
          <a:p>
            <a:r>
              <a:rPr lang="en-GB" sz="1300" dirty="0"/>
              <a:t>Data collection continues looking for biomarkers of progression</a:t>
            </a:r>
          </a:p>
          <a:p>
            <a:endParaRPr lang="en-US" dirty="0"/>
          </a:p>
        </p:txBody>
      </p:sp>
      <p:sp>
        <p:nvSpPr>
          <p:cNvPr id="4" name="Slide Number Placeholder 3"/>
          <p:cNvSpPr>
            <a:spLocks noGrp="1"/>
          </p:cNvSpPr>
          <p:nvPr>
            <p:ph type="sldNum" sz="quarter" idx="5"/>
          </p:nvPr>
        </p:nvSpPr>
        <p:spPr/>
        <p:txBody>
          <a:bodyPr/>
          <a:lstStyle/>
          <a:p>
            <a:fld id="{5647832B-ABE9-4CEA-883C-19670338EC45}" type="slidenum">
              <a:rPr lang="en-GB" smtClean="0"/>
              <a:t>15</a:t>
            </a:fld>
            <a:endParaRPr lang="en-GB"/>
          </a:p>
        </p:txBody>
      </p:sp>
    </p:spTree>
    <p:extLst>
      <p:ext uri="{BB962C8B-B14F-4D97-AF65-F5344CB8AC3E}">
        <p14:creationId xmlns:p14="http://schemas.microsoft.com/office/powerpoint/2010/main" val="87379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0385-6922-9F01-55BD-FF85EB583E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E50B56-87BE-966B-D90C-79CA8001D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651019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7E91-F3DE-8FE2-2D36-6AB0315258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4D925F-E8DB-07DB-48AF-363B306E9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A16B36-2ABC-4B30-3C77-3B6D1B759F9E}"/>
              </a:ext>
            </a:extLst>
          </p:cNvPr>
          <p:cNvSpPr>
            <a:spLocks noGrp="1"/>
          </p:cNvSpPr>
          <p:nvPr>
            <p:ph type="dt" sz="half" idx="10"/>
          </p:nvPr>
        </p:nvSpPr>
        <p:spPr>
          <a:xfrm>
            <a:off x="838200" y="6356350"/>
            <a:ext cx="2743200" cy="365125"/>
          </a:xfrm>
          <a:prstGeom prst="rect">
            <a:avLst/>
          </a:prstGeom>
        </p:spPr>
        <p:txBody>
          <a:bodyPr/>
          <a:lstStyle/>
          <a:p>
            <a:fld id="{9C0D066E-2242-4713-AEDB-BE19BD1F65B2}" type="datetimeFigureOut">
              <a:rPr lang="en-GB" smtClean="0"/>
              <a:t>19/06/2025</a:t>
            </a:fld>
            <a:endParaRPr lang="en-GB"/>
          </a:p>
        </p:txBody>
      </p:sp>
      <p:sp>
        <p:nvSpPr>
          <p:cNvPr id="5" name="Footer Placeholder 4">
            <a:extLst>
              <a:ext uri="{FF2B5EF4-FFF2-40B4-BE49-F238E27FC236}">
                <a16:creationId xmlns:a16="http://schemas.microsoft.com/office/drawing/2014/main" id="{8A063A7E-40E1-B3F3-0986-FE7D11B7D02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40DEAEC-2EFC-B4B8-BB04-3612BF50A5A4}"/>
              </a:ext>
            </a:extLst>
          </p:cNvPr>
          <p:cNvSpPr>
            <a:spLocks noGrp="1"/>
          </p:cNvSpPr>
          <p:nvPr>
            <p:ph type="sldNum" sz="quarter" idx="12"/>
          </p:nvPr>
        </p:nvSpPr>
        <p:spPr>
          <a:xfrm>
            <a:off x="8610600" y="6356350"/>
            <a:ext cx="2743200" cy="365125"/>
          </a:xfrm>
          <a:prstGeom prst="rect">
            <a:avLst/>
          </a:prstGeom>
        </p:spPr>
        <p:txBody>
          <a:bodyPr/>
          <a:lstStyle/>
          <a:p>
            <a:fld id="{2C8B528E-9DD3-4FF5-93EA-C213655C076D}" type="slidenum">
              <a:rPr lang="en-GB" smtClean="0"/>
              <a:t>‹#›</a:t>
            </a:fld>
            <a:endParaRPr lang="en-GB"/>
          </a:p>
        </p:txBody>
      </p:sp>
    </p:spTree>
    <p:extLst>
      <p:ext uri="{BB962C8B-B14F-4D97-AF65-F5344CB8AC3E}">
        <p14:creationId xmlns:p14="http://schemas.microsoft.com/office/powerpoint/2010/main" val="5721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E83F32-7841-084D-4B4A-6DE4C6D8C1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C00C3E-60E7-1A86-B087-775D628A29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43B07B-CAC8-7622-354A-F9D23C565A59}"/>
              </a:ext>
            </a:extLst>
          </p:cNvPr>
          <p:cNvSpPr>
            <a:spLocks noGrp="1"/>
          </p:cNvSpPr>
          <p:nvPr>
            <p:ph type="dt" sz="half" idx="10"/>
          </p:nvPr>
        </p:nvSpPr>
        <p:spPr>
          <a:xfrm>
            <a:off x="838200" y="6356350"/>
            <a:ext cx="2743200" cy="365125"/>
          </a:xfrm>
          <a:prstGeom prst="rect">
            <a:avLst/>
          </a:prstGeom>
        </p:spPr>
        <p:txBody>
          <a:bodyPr/>
          <a:lstStyle/>
          <a:p>
            <a:fld id="{9C0D066E-2242-4713-AEDB-BE19BD1F65B2}" type="datetimeFigureOut">
              <a:rPr lang="en-GB" smtClean="0"/>
              <a:t>19/06/2025</a:t>
            </a:fld>
            <a:endParaRPr lang="en-GB"/>
          </a:p>
        </p:txBody>
      </p:sp>
      <p:sp>
        <p:nvSpPr>
          <p:cNvPr id="5" name="Footer Placeholder 4">
            <a:extLst>
              <a:ext uri="{FF2B5EF4-FFF2-40B4-BE49-F238E27FC236}">
                <a16:creationId xmlns:a16="http://schemas.microsoft.com/office/drawing/2014/main" id="{8E22E289-1370-8B18-8602-1EAD747C5CC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EA862FF-965A-BA8C-98AB-4E4185F979CD}"/>
              </a:ext>
            </a:extLst>
          </p:cNvPr>
          <p:cNvSpPr>
            <a:spLocks noGrp="1"/>
          </p:cNvSpPr>
          <p:nvPr>
            <p:ph type="sldNum" sz="quarter" idx="12"/>
          </p:nvPr>
        </p:nvSpPr>
        <p:spPr>
          <a:xfrm>
            <a:off x="8610600" y="6356350"/>
            <a:ext cx="2743200" cy="365125"/>
          </a:xfrm>
          <a:prstGeom prst="rect">
            <a:avLst/>
          </a:prstGeom>
        </p:spPr>
        <p:txBody>
          <a:bodyPr/>
          <a:lstStyle/>
          <a:p>
            <a:fld id="{2C8B528E-9DD3-4FF5-93EA-C213655C076D}" type="slidenum">
              <a:rPr lang="en-GB" smtClean="0"/>
              <a:t>‹#›</a:t>
            </a:fld>
            <a:endParaRPr lang="en-GB"/>
          </a:p>
        </p:txBody>
      </p:sp>
    </p:spTree>
    <p:extLst>
      <p:ext uri="{BB962C8B-B14F-4D97-AF65-F5344CB8AC3E}">
        <p14:creationId xmlns:p14="http://schemas.microsoft.com/office/powerpoint/2010/main" val="133913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D596-3C49-58AE-B007-20A2755B005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0675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87A1-C5A2-7C44-CDE6-B668FD9BE2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B3FCD-14CA-FF2C-93C9-6CBEDE99C2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E7CD63-27CF-A5B1-B859-CBB3B98C1EEF}"/>
              </a:ext>
            </a:extLst>
          </p:cNvPr>
          <p:cNvSpPr>
            <a:spLocks noGrp="1"/>
          </p:cNvSpPr>
          <p:nvPr>
            <p:ph type="dt" sz="half" idx="10"/>
          </p:nvPr>
        </p:nvSpPr>
        <p:spPr>
          <a:xfrm>
            <a:off x="838200" y="6356350"/>
            <a:ext cx="2743200" cy="365125"/>
          </a:xfrm>
          <a:prstGeom prst="rect">
            <a:avLst/>
          </a:prstGeom>
        </p:spPr>
        <p:txBody>
          <a:bodyPr/>
          <a:lstStyle/>
          <a:p>
            <a:fld id="{9C0D066E-2242-4713-AEDB-BE19BD1F65B2}" type="datetimeFigureOut">
              <a:rPr lang="en-GB" smtClean="0"/>
              <a:t>19/06/2025</a:t>
            </a:fld>
            <a:endParaRPr lang="en-GB"/>
          </a:p>
        </p:txBody>
      </p:sp>
      <p:sp>
        <p:nvSpPr>
          <p:cNvPr id="5" name="Footer Placeholder 4">
            <a:extLst>
              <a:ext uri="{FF2B5EF4-FFF2-40B4-BE49-F238E27FC236}">
                <a16:creationId xmlns:a16="http://schemas.microsoft.com/office/drawing/2014/main" id="{1F78600A-7A87-5FF4-512B-44B25BC519A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B409427-9EC0-5ADD-D1DE-9F2545991613}"/>
              </a:ext>
            </a:extLst>
          </p:cNvPr>
          <p:cNvSpPr>
            <a:spLocks noGrp="1"/>
          </p:cNvSpPr>
          <p:nvPr>
            <p:ph type="sldNum" sz="quarter" idx="12"/>
          </p:nvPr>
        </p:nvSpPr>
        <p:spPr>
          <a:xfrm>
            <a:off x="8610600" y="6356350"/>
            <a:ext cx="2743200" cy="365125"/>
          </a:xfrm>
          <a:prstGeom prst="rect">
            <a:avLst/>
          </a:prstGeom>
        </p:spPr>
        <p:txBody>
          <a:bodyPr/>
          <a:lstStyle/>
          <a:p>
            <a:fld id="{2C8B528E-9DD3-4FF5-93EA-C213655C076D}" type="slidenum">
              <a:rPr lang="en-GB" smtClean="0"/>
              <a:t>‹#›</a:t>
            </a:fld>
            <a:endParaRPr lang="en-GB"/>
          </a:p>
        </p:txBody>
      </p:sp>
    </p:spTree>
    <p:extLst>
      <p:ext uri="{BB962C8B-B14F-4D97-AF65-F5344CB8AC3E}">
        <p14:creationId xmlns:p14="http://schemas.microsoft.com/office/powerpoint/2010/main" val="65521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84EB-06F9-0FB3-8758-7A245454D2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2D1D4C-8361-A08B-630D-FC19D396F4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1B8DFF-401B-081F-2EBF-41AB19FB3258}"/>
              </a:ext>
            </a:extLst>
          </p:cNvPr>
          <p:cNvSpPr>
            <a:spLocks noGrp="1"/>
          </p:cNvSpPr>
          <p:nvPr>
            <p:ph type="dt" sz="half" idx="10"/>
          </p:nvPr>
        </p:nvSpPr>
        <p:spPr>
          <a:xfrm>
            <a:off x="838200" y="6356350"/>
            <a:ext cx="2743200" cy="365125"/>
          </a:xfrm>
          <a:prstGeom prst="rect">
            <a:avLst/>
          </a:prstGeom>
        </p:spPr>
        <p:txBody>
          <a:bodyPr/>
          <a:lstStyle/>
          <a:p>
            <a:fld id="{9C0D066E-2242-4713-AEDB-BE19BD1F65B2}" type="datetimeFigureOut">
              <a:rPr lang="en-GB" smtClean="0"/>
              <a:t>19/06/2025</a:t>
            </a:fld>
            <a:endParaRPr lang="en-GB"/>
          </a:p>
        </p:txBody>
      </p:sp>
      <p:sp>
        <p:nvSpPr>
          <p:cNvPr id="5" name="Footer Placeholder 4">
            <a:extLst>
              <a:ext uri="{FF2B5EF4-FFF2-40B4-BE49-F238E27FC236}">
                <a16:creationId xmlns:a16="http://schemas.microsoft.com/office/drawing/2014/main" id="{962C98F6-DDAE-BB94-BDD7-87843E6DA90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18082AB-3A0C-263C-5806-95F7F1E294A0}"/>
              </a:ext>
            </a:extLst>
          </p:cNvPr>
          <p:cNvSpPr>
            <a:spLocks noGrp="1"/>
          </p:cNvSpPr>
          <p:nvPr>
            <p:ph type="sldNum" sz="quarter" idx="12"/>
          </p:nvPr>
        </p:nvSpPr>
        <p:spPr>
          <a:xfrm>
            <a:off x="8610600" y="6356350"/>
            <a:ext cx="2743200" cy="365125"/>
          </a:xfrm>
          <a:prstGeom prst="rect">
            <a:avLst/>
          </a:prstGeom>
        </p:spPr>
        <p:txBody>
          <a:bodyPr/>
          <a:lstStyle/>
          <a:p>
            <a:fld id="{2C8B528E-9DD3-4FF5-93EA-C213655C076D}" type="slidenum">
              <a:rPr lang="en-GB" smtClean="0"/>
              <a:t>‹#›</a:t>
            </a:fld>
            <a:endParaRPr lang="en-GB"/>
          </a:p>
        </p:txBody>
      </p:sp>
    </p:spTree>
    <p:extLst>
      <p:ext uri="{BB962C8B-B14F-4D97-AF65-F5344CB8AC3E}">
        <p14:creationId xmlns:p14="http://schemas.microsoft.com/office/powerpoint/2010/main" val="38046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0677E-8FF5-1237-6D1E-33F9539C00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D0A998-FAFC-B8AE-4A7B-E98203403E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847700-B9EA-3A3B-AC7A-911B4398A6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98622F-2693-44D9-5071-4DB6D1AE808C}"/>
              </a:ext>
            </a:extLst>
          </p:cNvPr>
          <p:cNvSpPr>
            <a:spLocks noGrp="1"/>
          </p:cNvSpPr>
          <p:nvPr>
            <p:ph type="dt" sz="half" idx="10"/>
          </p:nvPr>
        </p:nvSpPr>
        <p:spPr>
          <a:xfrm>
            <a:off x="838200" y="6356350"/>
            <a:ext cx="2743200" cy="365125"/>
          </a:xfrm>
          <a:prstGeom prst="rect">
            <a:avLst/>
          </a:prstGeom>
        </p:spPr>
        <p:txBody>
          <a:bodyPr/>
          <a:lstStyle/>
          <a:p>
            <a:fld id="{9C0D066E-2242-4713-AEDB-BE19BD1F65B2}" type="datetimeFigureOut">
              <a:rPr lang="en-GB" smtClean="0"/>
              <a:t>19/06/2025</a:t>
            </a:fld>
            <a:endParaRPr lang="en-GB"/>
          </a:p>
        </p:txBody>
      </p:sp>
      <p:sp>
        <p:nvSpPr>
          <p:cNvPr id="6" name="Footer Placeholder 5">
            <a:extLst>
              <a:ext uri="{FF2B5EF4-FFF2-40B4-BE49-F238E27FC236}">
                <a16:creationId xmlns:a16="http://schemas.microsoft.com/office/drawing/2014/main" id="{38FD9759-B6EE-4045-A6AC-CE4732B7A54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F588C73-D6E6-05C9-EC32-3B00F31DC46B}"/>
              </a:ext>
            </a:extLst>
          </p:cNvPr>
          <p:cNvSpPr>
            <a:spLocks noGrp="1"/>
          </p:cNvSpPr>
          <p:nvPr>
            <p:ph type="sldNum" sz="quarter" idx="12"/>
          </p:nvPr>
        </p:nvSpPr>
        <p:spPr>
          <a:xfrm>
            <a:off x="8610600" y="6356350"/>
            <a:ext cx="2743200" cy="365125"/>
          </a:xfrm>
          <a:prstGeom prst="rect">
            <a:avLst/>
          </a:prstGeom>
        </p:spPr>
        <p:txBody>
          <a:bodyPr/>
          <a:lstStyle/>
          <a:p>
            <a:fld id="{2C8B528E-9DD3-4FF5-93EA-C213655C076D}" type="slidenum">
              <a:rPr lang="en-GB" smtClean="0"/>
              <a:t>‹#›</a:t>
            </a:fld>
            <a:endParaRPr lang="en-GB"/>
          </a:p>
        </p:txBody>
      </p:sp>
    </p:spTree>
    <p:extLst>
      <p:ext uri="{BB962C8B-B14F-4D97-AF65-F5344CB8AC3E}">
        <p14:creationId xmlns:p14="http://schemas.microsoft.com/office/powerpoint/2010/main" val="1041429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A6C7-9F32-BD7B-FB02-3182A82EE1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A6D66F-0782-8247-ACFA-7FE20F900B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0B388F-3FA6-936D-4854-72832EF7A4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36250A-67C4-1F28-6CD4-1C06C36B5D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9EEA3B-9612-14DF-BF5F-6D596724F7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E526AC-49B3-D5ED-A331-6CB3B52D6768}"/>
              </a:ext>
            </a:extLst>
          </p:cNvPr>
          <p:cNvSpPr>
            <a:spLocks noGrp="1"/>
          </p:cNvSpPr>
          <p:nvPr>
            <p:ph type="dt" sz="half" idx="10"/>
          </p:nvPr>
        </p:nvSpPr>
        <p:spPr>
          <a:xfrm>
            <a:off x="838200" y="6356350"/>
            <a:ext cx="2743200" cy="365125"/>
          </a:xfrm>
          <a:prstGeom prst="rect">
            <a:avLst/>
          </a:prstGeom>
        </p:spPr>
        <p:txBody>
          <a:bodyPr/>
          <a:lstStyle/>
          <a:p>
            <a:fld id="{9C0D066E-2242-4713-AEDB-BE19BD1F65B2}" type="datetimeFigureOut">
              <a:rPr lang="en-GB" smtClean="0"/>
              <a:t>19/06/2025</a:t>
            </a:fld>
            <a:endParaRPr lang="en-GB"/>
          </a:p>
        </p:txBody>
      </p:sp>
      <p:sp>
        <p:nvSpPr>
          <p:cNvPr id="8" name="Footer Placeholder 7">
            <a:extLst>
              <a:ext uri="{FF2B5EF4-FFF2-40B4-BE49-F238E27FC236}">
                <a16:creationId xmlns:a16="http://schemas.microsoft.com/office/drawing/2014/main" id="{6B8BDF59-E3AA-F1B1-8591-5991498B53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C5002592-B610-45E5-5D76-F8F1C3743C42}"/>
              </a:ext>
            </a:extLst>
          </p:cNvPr>
          <p:cNvSpPr>
            <a:spLocks noGrp="1"/>
          </p:cNvSpPr>
          <p:nvPr>
            <p:ph type="sldNum" sz="quarter" idx="12"/>
          </p:nvPr>
        </p:nvSpPr>
        <p:spPr>
          <a:xfrm>
            <a:off x="8610600" y="6356350"/>
            <a:ext cx="2743200" cy="365125"/>
          </a:xfrm>
          <a:prstGeom prst="rect">
            <a:avLst/>
          </a:prstGeom>
        </p:spPr>
        <p:txBody>
          <a:bodyPr/>
          <a:lstStyle/>
          <a:p>
            <a:fld id="{2C8B528E-9DD3-4FF5-93EA-C213655C076D}" type="slidenum">
              <a:rPr lang="en-GB" smtClean="0"/>
              <a:t>‹#›</a:t>
            </a:fld>
            <a:endParaRPr lang="en-GB"/>
          </a:p>
        </p:txBody>
      </p:sp>
    </p:spTree>
    <p:extLst>
      <p:ext uri="{BB962C8B-B14F-4D97-AF65-F5344CB8AC3E}">
        <p14:creationId xmlns:p14="http://schemas.microsoft.com/office/powerpoint/2010/main" val="390213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C16B-E4F3-5FD0-DE36-4D747779C3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334BDB-3969-B3E8-C44D-C3B413E59095}"/>
              </a:ext>
            </a:extLst>
          </p:cNvPr>
          <p:cNvSpPr>
            <a:spLocks noGrp="1"/>
          </p:cNvSpPr>
          <p:nvPr>
            <p:ph type="dt" sz="half" idx="10"/>
          </p:nvPr>
        </p:nvSpPr>
        <p:spPr>
          <a:xfrm>
            <a:off x="838200" y="6356350"/>
            <a:ext cx="2743200" cy="365125"/>
          </a:xfrm>
          <a:prstGeom prst="rect">
            <a:avLst/>
          </a:prstGeom>
        </p:spPr>
        <p:txBody>
          <a:bodyPr/>
          <a:lstStyle/>
          <a:p>
            <a:fld id="{9C0D066E-2242-4713-AEDB-BE19BD1F65B2}" type="datetimeFigureOut">
              <a:rPr lang="en-GB" smtClean="0"/>
              <a:t>19/06/2025</a:t>
            </a:fld>
            <a:endParaRPr lang="en-GB"/>
          </a:p>
        </p:txBody>
      </p:sp>
      <p:sp>
        <p:nvSpPr>
          <p:cNvPr id="4" name="Footer Placeholder 3">
            <a:extLst>
              <a:ext uri="{FF2B5EF4-FFF2-40B4-BE49-F238E27FC236}">
                <a16:creationId xmlns:a16="http://schemas.microsoft.com/office/drawing/2014/main" id="{C547C59C-E859-11F0-5895-9829C600E72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5CB81BF1-0326-937A-C83E-00A9CFB8D700}"/>
              </a:ext>
            </a:extLst>
          </p:cNvPr>
          <p:cNvSpPr>
            <a:spLocks noGrp="1"/>
          </p:cNvSpPr>
          <p:nvPr>
            <p:ph type="sldNum" sz="quarter" idx="12"/>
          </p:nvPr>
        </p:nvSpPr>
        <p:spPr>
          <a:xfrm>
            <a:off x="8610600" y="6356350"/>
            <a:ext cx="2743200" cy="365125"/>
          </a:xfrm>
          <a:prstGeom prst="rect">
            <a:avLst/>
          </a:prstGeom>
        </p:spPr>
        <p:txBody>
          <a:bodyPr/>
          <a:lstStyle/>
          <a:p>
            <a:fld id="{2C8B528E-9DD3-4FF5-93EA-C213655C076D}" type="slidenum">
              <a:rPr lang="en-GB" smtClean="0"/>
              <a:t>‹#›</a:t>
            </a:fld>
            <a:endParaRPr lang="en-GB"/>
          </a:p>
        </p:txBody>
      </p:sp>
    </p:spTree>
    <p:extLst>
      <p:ext uri="{BB962C8B-B14F-4D97-AF65-F5344CB8AC3E}">
        <p14:creationId xmlns:p14="http://schemas.microsoft.com/office/powerpoint/2010/main" val="265450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5D8D77-C02E-4926-841B-07570ADC50E2}"/>
              </a:ext>
            </a:extLst>
          </p:cNvPr>
          <p:cNvSpPr>
            <a:spLocks noGrp="1"/>
          </p:cNvSpPr>
          <p:nvPr>
            <p:ph type="dt" sz="half" idx="10"/>
          </p:nvPr>
        </p:nvSpPr>
        <p:spPr>
          <a:xfrm>
            <a:off x="838200" y="6356350"/>
            <a:ext cx="2743200" cy="365125"/>
          </a:xfrm>
          <a:prstGeom prst="rect">
            <a:avLst/>
          </a:prstGeom>
        </p:spPr>
        <p:txBody>
          <a:bodyPr/>
          <a:lstStyle/>
          <a:p>
            <a:fld id="{9C0D066E-2242-4713-AEDB-BE19BD1F65B2}" type="datetimeFigureOut">
              <a:rPr lang="en-GB" smtClean="0"/>
              <a:t>19/06/2025</a:t>
            </a:fld>
            <a:endParaRPr lang="en-GB"/>
          </a:p>
        </p:txBody>
      </p:sp>
      <p:sp>
        <p:nvSpPr>
          <p:cNvPr id="3" name="Footer Placeholder 2">
            <a:extLst>
              <a:ext uri="{FF2B5EF4-FFF2-40B4-BE49-F238E27FC236}">
                <a16:creationId xmlns:a16="http://schemas.microsoft.com/office/drawing/2014/main" id="{17318233-C46B-CE25-DD90-9C2183C92E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5D792AD-6E1C-2A90-6EB6-711988E364B9}"/>
              </a:ext>
            </a:extLst>
          </p:cNvPr>
          <p:cNvSpPr>
            <a:spLocks noGrp="1"/>
          </p:cNvSpPr>
          <p:nvPr>
            <p:ph type="sldNum" sz="quarter" idx="12"/>
          </p:nvPr>
        </p:nvSpPr>
        <p:spPr>
          <a:xfrm>
            <a:off x="8610600" y="6356350"/>
            <a:ext cx="2743200" cy="365125"/>
          </a:xfrm>
          <a:prstGeom prst="rect">
            <a:avLst/>
          </a:prstGeom>
        </p:spPr>
        <p:txBody>
          <a:bodyPr/>
          <a:lstStyle/>
          <a:p>
            <a:fld id="{2C8B528E-9DD3-4FF5-93EA-C213655C076D}" type="slidenum">
              <a:rPr lang="en-GB" smtClean="0"/>
              <a:t>‹#›</a:t>
            </a:fld>
            <a:endParaRPr lang="en-GB"/>
          </a:p>
        </p:txBody>
      </p:sp>
    </p:spTree>
    <p:extLst>
      <p:ext uri="{BB962C8B-B14F-4D97-AF65-F5344CB8AC3E}">
        <p14:creationId xmlns:p14="http://schemas.microsoft.com/office/powerpoint/2010/main" val="324412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D861-E9DD-1F3A-E36D-68D539A57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3D1280-FDB4-C703-84A4-0A49F03F9D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466C96-1571-EA7E-849F-2BCAECAB9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5893A-5947-D785-5D52-FDFE05ECBF84}"/>
              </a:ext>
            </a:extLst>
          </p:cNvPr>
          <p:cNvSpPr>
            <a:spLocks noGrp="1"/>
          </p:cNvSpPr>
          <p:nvPr>
            <p:ph type="dt" sz="half" idx="10"/>
          </p:nvPr>
        </p:nvSpPr>
        <p:spPr>
          <a:xfrm>
            <a:off x="838200" y="6356350"/>
            <a:ext cx="2743200" cy="365125"/>
          </a:xfrm>
          <a:prstGeom prst="rect">
            <a:avLst/>
          </a:prstGeom>
        </p:spPr>
        <p:txBody>
          <a:bodyPr/>
          <a:lstStyle/>
          <a:p>
            <a:fld id="{9C0D066E-2242-4713-AEDB-BE19BD1F65B2}" type="datetimeFigureOut">
              <a:rPr lang="en-GB" smtClean="0"/>
              <a:t>19/06/2025</a:t>
            </a:fld>
            <a:endParaRPr lang="en-GB"/>
          </a:p>
        </p:txBody>
      </p:sp>
      <p:sp>
        <p:nvSpPr>
          <p:cNvPr id="6" name="Footer Placeholder 5">
            <a:extLst>
              <a:ext uri="{FF2B5EF4-FFF2-40B4-BE49-F238E27FC236}">
                <a16:creationId xmlns:a16="http://schemas.microsoft.com/office/drawing/2014/main" id="{30E37B9C-FE8F-BAAE-0B9E-131D81EFCF7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4BC8988-D9C3-71AD-CE6C-C0117DD4C8E4}"/>
              </a:ext>
            </a:extLst>
          </p:cNvPr>
          <p:cNvSpPr>
            <a:spLocks noGrp="1"/>
          </p:cNvSpPr>
          <p:nvPr>
            <p:ph type="sldNum" sz="quarter" idx="12"/>
          </p:nvPr>
        </p:nvSpPr>
        <p:spPr>
          <a:xfrm>
            <a:off x="8610600" y="6356350"/>
            <a:ext cx="2743200" cy="365125"/>
          </a:xfrm>
          <a:prstGeom prst="rect">
            <a:avLst/>
          </a:prstGeom>
        </p:spPr>
        <p:txBody>
          <a:bodyPr/>
          <a:lstStyle/>
          <a:p>
            <a:fld id="{2C8B528E-9DD3-4FF5-93EA-C213655C076D}" type="slidenum">
              <a:rPr lang="en-GB" smtClean="0"/>
              <a:t>‹#›</a:t>
            </a:fld>
            <a:endParaRPr lang="en-GB"/>
          </a:p>
        </p:txBody>
      </p:sp>
    </p:spTree>
    <p:extLst>
      <p:ext uri="{BB962C8B-B14F-4D97-AF65-F5344CB8AC3E}">
        <p14:creationId xmlns:p14="http://schemas.microsoft.com/office/powerpoint/2010/main" val="2535876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D7A6D-30A2-D57A-0E79-DAE238C77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FC114A-47C0-93D0-44ED-EC558E924C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22E1FD9-F3E3-8F33-233A-108AA551C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ED609-9C14-273D-9746-A79B53256BDB}"/>
              </a:ext>
            </a:extLst>
          </p:cNvPr>
          <p:cNvSpPr>
            <a:spLocks noGrp="1"/>
          </p:cNvSpPr>
          <p:nvPr>
            <p:ph type="dt" sz="half" idx="10"/>
          </p:nvPr>
        </p:nvSpPr>
        <p:spPr>
          <a:xfrm>
            <a:off x="838200" y="6356350"/>
            <a:ext cx="2743200" cy="365125"/>
          </a:xfrm>
          <a:prstGeom prst="rect">
            <a:avLst/>
          </a:prstGeom>
        </p:spPr>
        <p:txBody>
          <a:bodyPr/>
          <a:lstStyle/>
          <a:p>
            <a:fld id="{9C0D066E-2242-4713-AEDB-BE19BD1F65B2}" type="datetimeFigureOut">
              <a:rPr lang="en-GB" smtClean="0"/>
              <a:t>19/06/2025</a:t>
            </a:fld>
            <a:endParaRPr lang="en-GB"/>
          </a:p>
        </p:txBody>
      </p:sp>
      <p:sp>
        <p:nvSpPr>
          <p:cNvPr id="6" name="Footer Placeholder 5">
            <a:extLst>
              <a:ext uri="{FF2B5EF4-FFF2-40B4-BE49-F238E27FC236}">
                <a16:creationId xmlns:a16="http://schemas.microsoft.com/office/drawing/2014/main" id="{92C63666-3783-3B4C-3E03-05CEF7D26D6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E17E283-1599-5A50-9F75-D74EDCC40401}"/>
              </a:ext>
            </a:extLst>
          </p:cNvPr>
          <p:cNvSpPr>
            <a:spLocks noGrp="1"/>
          </p:cNvSpPr>
          <p:nvPr>
            <p:ph type="sldNum" sz="quarter" idx="12"/>
          </p:nvPr>
        </p:nvSpPr>
        <p:spPr>
          <a:xfrm>
            <a:off x="8610600" y="6356350"/>
            <a:ext cx="2743200" cy="365125"/>
          </a:xfrm>
          <a:prstGeom prst="rect">
            <a:avLst/>
          </a:prstGeom>
        </p:spPr>
        <p:txBody>
          <a:bodyPr/>
          <a:lstStyle/>
          <a:p>
            <a:fld id="{2C8B528E-9DD3-4FF5-93EA-C213655C076D}" type="slidenum">
              <a:rPr lang="en-GB" smtClean="0"/>
              <a:t>‹#›</a:t>
            </a:fld>
            <a:endParaRPr lang="en-GB"/>
          </a:p>
        </p:txBody>
      </p:sp>
    </p:spTree>
    <p:extLst>
      <p:ext uri="{BB962C8B-B14F-4D97-AF65-F5344CB8AC3E}">
        <p14:creationId xmlns:p14="http://schemas.microsoft.com/office/powerpoint/2010/main" val="423676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3251D6-7382-5347-D879-771A54129E0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649984" y="5642556"/>
            <a:ext cx="1542016" cy="1542016"/>
          </a:xfrm>
          <a:prstGeom prst="rect">
            <a:avLst/>
          </a:prstGeom>
        </p:spPr>
      </p:pic>
      <p:sp>
        <p:nvSpPr>
          <p:cNvPr id="2" name="Title Placeholder 1">
            <a:extLst>
              <a:ext uri="{FF2B5EF4-FFF2-40B4-BE49-F238E27FC236}">
                <a16:creationId xmlns:a16="http://schemas.microsoft.com/office/drawing/2014/main" id="{229F38A0-EBC3-69B6-0122-D1B2DFAB6A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A989AD-9EC2-18B7-C4E4-892F6B4F0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5430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2A4D-AB09-6DF7-CE2D-04539CDF22FE}"/>
              </a:ext>
            </a:extLst>
          </p:cNvPr>
          <p:cNvSpPr>
            <a:spLocks noGrp="1"/>
          </p:cNvSpPr>
          <p:nvPr>
            <p:ph type="ctrTitle"/>
          </p:nvPr>
        </p:nvSpPr>
        <p:spPr/>
        <p:txBody>
          <a:bodyPr/>
          <a:lstStyle/>
          <a:p>
            <a:r>
              <a:rPr lang="en-GB" dirty="0"/>
              <a:t>MSA Candlelight Research Update 2025</a:t>
            </a:r>
          </a:p>
        </p:txBody>
      </p:sp>
      <p:sp>
        <p:nvSpPr>
          <p:cNvPr id="3" name="Subtitle 2">
            <a:extLst>
              <a:ext uri="{FF2B5EF4-FFF2-40B4-BE49-F238E27FC236}">
                <a16:creationId xmlns:a16="http://schemas.microsoft.com/office/drawing/2014/main" id="{F0B9E1AB-9292-3EB0-447E-935B220746C9}"/>
              </a:ext>
            </a:extLst>
          </p:cNvPr>
          <p:cNvSpPr>
            <a:spLocks noGrp="1"/>
          </p:cNvSpPr>
          <p:nvPr>
            <p:ph type="subTitle" idx="1"/>
          </p:nvPr>
        </p:nvSpPr>
        <p:spPr/>
        <p:txBody>
          <a:bodyPr/>
          <a:lstStyle/>
          <a:p>
            <a:r>
              <a:rPr lang="en-GB" dirty="0"/>
              <a:t>Edinburgh May 2025</a:t>
            </a:r>
          </a:p>
        </p:txBody>
      </p:sp>
    </p:spTree>
    <p:extLst>
      <p:ext uri="{BB962C8B-B14F-4D97-AF65-F5344CB8AC3E}">
        <p14:creationId xmlns:p14="http://schemas.microsoft.com/office/powerpoint/2010/main" val="2677541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4EC8-F517-E3B9-1334-E4351D788786}"/>
              </a:ext>
            </a:extLst>
          </p:cNvPr>
          <p:cNvSpPr>
            <a:spLocks noGrp="1"/>
          </p:cNvSpPr>
          <p:nvPr>
            <p:ph type="title"/>
          </p:nvPr>
        </p:nvSpPr>
        <p:spPr/>
        <p:txBody>
          <a:bodyPr/>
          <a:lstStyle/>
          <a:p>
            <a:r>
              <a:rPr lang="en-GB" dirty="0"/>
              <a:t>Our previous Clinical Fellows</a:t>
            </a:r>
          </a:p>
        </p:txBody>
      </p:sp>
      <p:pic>
        <p:nvPicPr>
          <p:cNvPr id="5" name="Content Placeholder 4">
            <a:extLst>
              <a:ext uri="{FF2B5EF4-FFF2-40B4-BE49-F238E27FC236}">
                <a16:creationId xmlns:a16="http://schemas.microsoft.com/office/drawing/2014/main" id="{0AD707E6-6D67-B709-89FA-563A4B95A8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5400" y="1690688"/>
            <a:ext cx="3547110" cy="3619500"/>
          </a:xfrm>
        </p:spPr>
      </p:pic>
      <p:pic>
        <p:nvPicPr>
          <p:cNvPr id="7" name="Picture 6">
            <a:extLst>
              <a:ext uri="{FF2B5EF4-FFF2-40B4-BE49-F238E27FC236}">
                <a16:creationId xmlns:a16="http://schemas.microsoft.com/office/drawing/2014/main" id="{05477038-D7CA-EC0D-8970-127ACD60C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491" y="1690688"/>
            <a:ext cx="3333750" cy="3619500"/>
          </a:xfrm>
          <a:prstGeom prst="rect">
            <a:avLst/>
          </a:prstGeom>
        </p:spPr>
      </p:pic>
      <p:sp>
        <p:nvSpPr>
          <p:cNvPr id="8" name="TextBox 7">
            <a:extLst>
              <a:ext uri="{FF2B5EF4-FFF2-40B4-BE49-F238E27FC236}">
                <a16:creationId xmlns:a16="http://schemas.microsoft.com/office/drawing/2014/main" id="{46C04C76-57CC-EBAF-30EB-914900A17E9E}"/>
              </a:ext>
            </a:extLst>
          </p:cNvPr>
          <p:cNvSpPr txBox="1"/>
          <p:nvPr/>
        </p:nvSpPr>
        <p:spPr>
          <a:xfrm>
            <a:off x="1548882" y="5486400"/>
            <a:ext cx="3601616" cy="369332"/>
          </a:xfrm>
          <a:prstGeom prst="rect">
            <a:avLst/>
          </a:prstGeom>
          <a:noFill/>
        </p:spPr>
        <p:txBody>
          <a:bodyPr wrap="square" rtlCol="0">
            <a:spAutoFit/>
          </a:bodyPr>
          <a:lstStyle/>
          <a:p>
            <a:pPr algn="ctr"/>
            <a:r>
              <a:rPr lang="en-GB" dirty="0"/>
              <a:t>Dr Viorica </a:t>
            </a:r>
            <a:r>
              <a:rPr lang="en-GB" dirty="0" err="1"/>
              <a:t>Chelban</a:t>
            </a:r>
            <a:endParaRPr lang="en-GB" dirty="0"/>
          </a:p>
        </p:txBody>
      </p:sp>
      <p:sp>
        <p:nvSpPr>
          <p:cNvPr id="9" name="TextBox 8">
            <a:extLst>
              <a:ext uri="{FF2B5EF4-FFF2-40B4-BE49-F238E27FC236}">
                <a16:creationId xmlns:a16="http://schemas.microsoft.com/office/drawing/2014/main" id="{5B578B0B-5264-9C70-BE4A-E0A92F4502C2}"/>
              </a:ext>
            </a:extLst>
          </p:cNvPr>
          <p:cNvSpPr txBox="1"/>
          <p:nvPr/>
        </p:nvSpPr>
        <p:spPr>
          <a:xfrm>
            <a:off x="6821625" y="5486400"/>
            <a:ext cx="3601616" cy="369332"/>
          </a:xfrm>
          <a:prstGeom prst="rect">
            <a:avLst/>
          </a:prstGeom>
          <a:noFill/>
        </p:spPr>
        <p:txBody>
          <a:bodyPr wrap="square" rtlCol="0">
            <a:spAutoFit/>
          </a:bodyPr>
          <a:lstStyle/>
          <a:p>
            <a:pPr algn="ctr"/>
            <a:r>
              <a:rPr lang="en-GB" dirty="0"/>
              <a:t>Dr Yee Yen Goh</a:t>
            </a:r>
          </a:p>
        </p:txBody>
      </p:sp>
    </p:spTree>
    <p:extLst>
      <p:ext uri="{BB962C8B-B14F-4D97-AF65-F5344CB8AC3E}">
        <p14:creationId xmlns:p14="http://schemas.microsoft.com/office/powerpoint/2010/main" val="241926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AB49-6674-F50D-AA49-3E91B95A6C2E}"/>
              </a:ext>
            </a:extLst>
          </p:cNvPr>
          <p:cNvSpPr>
            <a:spLocks noGrp="1"/>
          </p:cNvSpPr>
          <p:nvPr>
            <p:ph type="title"/>
          </p:nvPr>
        </p:nvSpPr>
        <p:spPr/>
        <p:txBody>
          <a:bodyPr>
            <a:normAutofit/>
          </a:bodyPr>
          <a:lstStyle/>
          <a:p>
            <a:r>
              <a:rPr lang="en-GB" sz="4000" dirty="0"/>
              <a:t>MSA Symposium 2025 UCL</a:t>
            </a:r>
          </a:p>
        </p:txBody>
      </p:sp>
      <p:sp>
        <p:nvSpPr>
          <p:cNvPr id="3" name="Content Placeholder 2">
            <a:extLst>
              <a:ext uri="{FF2B5EF4-FFF2-40B4-BE49-F238E27FC236}">
                <a16:creationId xmlns:a16="http://schemas.microsoft.com/office/drawing/2014/main" id="{45592AFA-CD1E-5168-CAFD-B57485FC994D}"/>
              </a:ext>
            </a:extLst>
          </p:cNvPr>
          <p:cNvSpPr>
            <a:spLocks noGrp="1"/>
          </p:cNvSpPr>
          <p:nvPr>
            <p:ph idx="1"/>
          </p:nvPr>
        </p:nvSpPr>
        <p:spPr>
          <a:xfrm>
            <a:off x="838200" y="1825625"/>
            <a:ext cx="5257800" cy="4351338"/>
          </a:xfrm>
        </p:spPr>
        <p:txBody>
          <a:bodyPr>
            <a:normAutofit/>
          </a:bodyPr>
          <a:lstStyle/>
          <a:p>
            <a:r>
              <a:rPr lang="en-GB" dirty="0"/>
              <a:t>Friday 25</a:t>
            </a:r>
            <a:r>
              <a:rPr lang="en-GB" baseline="30000" dirty="0"/>
              <a:t>th</a:t>
            </a:r>
            <a:r>
              <a:rPr lang="en-GB" dirty="0"/>
              <a:t> April 2025</a:t>
            </a:r>
          </a:p>
          <a:p>
            <a:endParaRPr lang="en-GB" dirty="0"/>
          </a:p>
          <a:p>
            <a:r>
              <a:rPr lang="en-GB" dirty="0"/>
              <a:t>Meeting of professionals in MSA to update and network</a:t>
            </a:r>
          </a:p>
          <a:p>
            <a:endParaRPr lang="en-GB" dirty="0"/>
          </a:p>
          <a:p>
            <a:r>
              <a:rPr lang="en-GB" dirty="0"/>
              <a:t>Featured panels chaired by Dr </a:t>
            </a:r>
            <a:r>
              <a:rPr lang="en-GB" dirty="0" err="1"/>
              <a:t>Chelban</a:t>
            </a:r>
            <a:r>
              <a:rPr lang="en-GB" dirty="0"/>
              <a:t> and Dr </a:t>
            </a:r>
            <a:r>
              <a:rPr lang="en-GB" dirty="0" err="1"/>
              <a:t>Kobylecki</a:t>
            </a:r>
            <a:r>
              <a:rPr lang="en-GB" dirty="0"/>
              <a:t> as well as research round-ups</a:t>
            </a:r>
          </a:p>
          <a:p>
            <a:endParaRPr lang="en-GB" dirty="0"/>
          </a:p>
          <a:p>
            <a:endParaRPr lang="en-GB" dirty="0"/>
          </a:p>
          <a:p>
            <a:endParaRPr lang="en-GB" dirty="0"/>
          </a:p>
        </p:txBody>
      </p:sp>
      <p:pic>
        <p:nvPicPr>
          <p:cNvPr id="7" name="Picture 6">
            <a:extLst>
              <a:ext uri="{FF2B5EF4-FFF2-40B4-BE49-F238E27FC236}">
                <a16:creationId xmlns:a16="http://schemas.microsoft.com/office/drawing/2014/main" id="{E1110EBD-2441-700B-817C-4C69DCF0E636}"/>
              </a:ext>
            </a:extLst>
          </p:cNvPr>
          <p:cNvPicPr>
            <a:picLocks noChangeAspect="1"/>
          </p:cNvPicPr>
          <p:nvPr/>
        </p:nvPicPr>
        <p:blipFill>
          <a:blip r:embed="rId3">
            <a:extLst>
              <a:ext uri="{28A0092B-C50C-407E-A947-70E740481C1C}">
                <a14:useLocalDpi xmlns:a14="http://schemas.microsoft.com/office/drawing/2010/main" val="0"/>
              </a:ext>
            </a:extLst>
          </a:blip>
          <a:srcRect l="18014" t="10311" r="21216" b="27457"/>
          <a:stretch/>
        </p:blipFill>
        <p:spPr>
          <a:xfrm>
            <a:off x="6440054" y="1723303"/>
            <a:ext cx="4996873" cy="3411393"/>
          </a:xfrm>
          <a:prstGeom prst="rect">
            <a:avLst/>
          </a:prstGeom>
        </p:spPr>
      </p:pic>
    </p:spTree>
    <p:extLst>
      <p:ext uri="{BB962C8B-B14F-4D97-AF65-F5344CB8AC3E}">
        <p14:creationId xmlns:p14="http://schemas.microsoft.com/office/powerpoint/2010/main" val="425392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AAFC-D26E-E143-46BB-BA3B96F85C49}"/>
              </a:ext>
            </a:extLst>
          </p:cNvPr>
          <p:cNvSpPr>
            <a:spLocks noGrp="1"/>
          </p:cNvSpPr>
          <p:nvPr>
            <p:ph type="title"/>
          </p:nvPr>
        </p:nvSpPr>
        <p:spPr/>
        <p:txBody>
          <a:bodyPr/>
          <a:lstStyle/>
          <a:p>
            <a:r>
              <a:rPr lang="en-GB" dirty="0"/>
              <a:t>MSA Trust Grant Award Programme</a:t>
            </a:r>
          </a:p>
        </p:txBody>
      </p:sp>
      <p:sp>
        <p:nvSpPr>
          <p:cNvPr id="3" name="Content Placeholder 2">
            <a:extLst>
              <a:ext uri="{FF2B5EF4-FFF2-40B4-BE49-F238E27FC236}">
                <a16:creationId xmlns:a16="http://schemas.microsoft.com/office/drawing/2014/main" id="{18B7FA66-C618-904B-870A-ECFC03987E8B}"/>
              </a:ext>
            </a:extLst>
          </p:cNvPr>
          <p:cNvSpPr>
            <a:spLocks noGrp="1"/>
          </p:cNvSpPr>
          <p:nvPr>
            <p:ph idx="1"/>
          </p:nvPr>
        </p:nvSpPr>
        <p:spPr/>
        <p:txBody>
          <a:bodyPr/>
          <a:lstStyle/>
          <a:p>
            <a:r>
              <a:rPr lang="en-GB" sz="1800" b="1" i="0" u="none" strike="noStrike" baseline="0" dirty="0">
                <a:solidFill>
                  <a:srgbClr val="000000"/>
                </a:solidFill>
                <a:latin typeface="Arial" panose="020B0604020202020204" pitchFamily="34" charset="0"/>
              </a:rPr>
              <a:t>Dr Conceicao Bettencourt, UCL </a:t>
            </a:r>
          </a:p>
          <a:p>
            <a:pPr lvl="1"/>
            <a:r>
              <a:rPr lang="en-GB" sz="1400" b="1" dirty="0">
                <a:solidFill>
                  <a:srgbClr val="000000"/>
                </a:solidFill>
                <a:latin typeface="Arial" panose="020B0604020202020204" pitchFamily="34" charset="0"/>
              </a:rPr>
              <a:t>Oligodendrocyte DNA methylation patterns</a:t>
            </a:r>
            <a:endParaRPr lang="en-GB" sz="1400" b="1" i="0" u="none" strike="noStrike" baseline="0" dirty="0">
              <a:solidFill>
                <a:srgbClr val="000000"/>
              </a:solidFill>
              <a:latin typeface="Arial" panose="020B0604020202020204" pitchFamily="34" charset="0"/>
            </a:endParaRPr>
          </a:p>
          <a:p>
            <a:r>
              <a:rPr lang="en-GB" sz="1800" b="1" i="0" u="none" strike="noStrike" baseline="0" dirty="0">
                <a:solidFill>
                  <a:srgbClr val="000000"/>
                </a:solidFill>
                <a:latin typeface="Arial" panose="020B0604020202020204" pitchFamily="34" charset="0"/>
              </a:rPr>
              <a:t>Professor Jalesh Panicker, UCL </a:t>
            </a:r>
          </a:p>
          <a:p>
            <a:pPr lvl="1"/>
            <a:r>
              <a:rPr lang="en-GB" sz="1400" b="1" dirty="0">
                <a:solidFill>
                  <a:srgbClr val="000000"/>
                </a:solidFill>
                <a:latin typeface="Arial" panose="020B0604020202020204" pitchFamily="34" charset="0"/>
              </a:rPr>
              <a:t>PAF conversion study</a:t>
            </a:r>
          </a:p>
          <a:p>
            <a:r>
              <a:rPr lang="en-GB" sz="1800" b="1" i="0" u="none" strike="noStrike" baseline="0" dirty="0">
                <a:solidFill>
                  <a:srgbClr val="000000"/>
                </a:solidFill>
                <a:latin typeface="Arial" panose="020B0604020202020204" pitchFamily="34" charset="0"/>
              </a:rPr>
              <a:t>Professor Nigel Hoggard</a:t>
            </a:r>
            <a:r>
              <a:rPr lang="en-GB" sz="1800" b="0" i="0" u="none" strike="noStrike" baseline="0" dirty="0">
                <a:solidFill>
                  <a:srgbClr val="000000"/>
                </a:solidFill>
                <a:latin typeface="Arial" panose="020B0604020202020204" pitchFamily="34" charset="0"/>
              </a:rPr>
              <a:t>, </a:t>
            </a:r>
            <a:r>
              <a:rPr lang="en-GB" sz="1800" b="1" i="0" u="none" strike="noStrike" baseline="0" dirty="0">
                <a:solidFill>
                  <a:srgbClr val="000000"/>
                </a:solidFill>
                <a:latin typeface="Arial" panose="020B0604020202020204" pitchFamily="34" charset="0"/>
              </a:rPr>
              <a:t>Royal Hallamshire Hospital, Sheffield </a:t>
            </a:r>
          </a:p>
          <a:p>
            <a:pPr lvl="1"/>
            <a:r>
              <a:rPr lang="en-GB" sz="1400" b="1" dirty="0">
                <a:solidFill>
                  <a:srgbClr val="000000"/>
                </a:solidFill>
                <a:latin typeface="Arial" panose="020B0604020202020204" pitchFamily="34" charset="0"/>
              </a:rPr>
              <a:t>Mitochondrial imaging</a:t>
            </a:r>
            <a:endParaRPr lang="en-GB" sz="1400" b="1" i="0" u="none" strike="noStrike" baseline="0" dirty="0">
              <a:solidFill>
                <a:srgbClr val="000000"/>
              </a:solidFill>
              <a:latin typeface="Arial" panose="020B0604020202020204" pitchFamily="34" charset="0"/>
            </a:endParaRPr>
          </a:p>
          <a:p>
            <a:r>
              <a:rPr lang="en-GB" sz="1800" b="1" i="0" u="none" strike="noStrike" baseline="0" dirty="0">
                <a:solidFill>
                  <a:srgbClr val="000000"/>
                </a:solidFill>
                <a:latin typeface="Arial" panose="020B0604020202020204" pitchFamily="34" charset="0"/>
              </a:rPr>
              <a:t>Dr Viorica </a:t>
            </a:r>
            <a:r>
              <a:rPr lang="en-GB" sz="1800" b="1" i="0" u="none" strike="noStrike" baseline="0" dirty="0" err="1">
                <a:solidFill>
                  <a:srgbClr val="000000"/>
                </a:solidFill>
                <a:latin typeface="Arial" panose="020B0604020202020204" pitchFamily="34" charset="0"/>
              </a:rPr>
              <a:t>Chelban</a:t>
            </a:r>
            <a:r>
              <a:rPr lang="en-GB" sz="1800" b="1" i="0" u="none" strike="noStrike" baseline="0" dirty="0">
                <a:solidFill>
                  <a:srgbClr val="000000"/>
                </a:solidFill>
                <a:latin typeface="Arial" panose="020B0604020202020204" pitchFamily="34" charset="0"/>
              </a:rPr>
              <a:t>, UCL </a:t>
            </a:r>
          </a:p>
          <a:p>
            <a:pPr lvl="1"/>
            <a:r>
              <a:rPr lang="en-GB" sz="1400" b="1" dirty="0">
                <a:solidFill>
                  <a:srgbClr val="000000"/>
                </a:solidFill>
                <a:latin typeface="Arial" panose="020B0604020202020204" pitchFamily="34" charset="0"/>
              </a:rPr>
              <a:t>Genome wide association study</a:t>
            </a:r>
          </a:p>
          <a:p>
            <a:r>
              <a:rPr lang="en-GB" sz="1800" b="1" i="0" u="none" strike="noStrike" baseline="0" dirty="0">
                <a:solidFill>
                  <a:srgbClr val="000000"/>
                </a:solidFill>
                <a:latin typeface="Arial" panose="020B0604020202020204" pitchFamily="34" charset="0"/>
              </a:rPr>
              <a:t>Assistant Professor Maria </a:t>
            </a:r>
            <a:r>
              <a:rPr lang="en-GB" sz="1800" b="1" i="0" u="none" strike="noStrike" baseline="0" dirty="0" err="1">
                <a:solidFill>
                  <a:srgbClr val="000000"/>
                </a:solidFill>
                <a:latin typeface="Arial" panose="020B0604020202020204" pitchFamily="34" charset="0"/>
              </a:rPr>
              <a:t>Xilouri</a:t>
            </a:r>
            <a:r>
              <a:rPr lang="en-GB" sz="1800" b="1" i="0" u="none" strike="noStrike" baseline="0" dirty="0">
                <a:solidFill>
                  <a:srgbClr val="000000"/>
                </a:solidFill>
                <a:latin typeface="Arial" panose="020B0604020202020204" pitchFamily="34" charset="0"/>
              </a:rPr>
              <a:t>, University of Athens, Greece </a:t>
            </a:r>
          </a:p>
          <a:p>
            <a:pPr lvl="1"/>
            <a:r>
              <a:rPr lang="en-GB" sz="1400" b="1" dirty="0">
                <a:solidFill>
                  <a:srgbClr val="000000"/>
                </a:solidFill>
                <a:latin typeface="Arial" panose="020B0604020202020204" pitchFamily="34" charset="0"/>
              </a:rPr>
              <a:t>Autophagy-Lysosomal pathway work</a:t>
            </a:r>
            <a:endParaRPr lang="en-GB" sz="1400" b="1" i="0" u="none" strike="noStrike" baseline="0" dirty="0">
              <a:solidFill>
                <a:srgbClr val="000000"/>
              </a:solidFill>
              <a:latin typeface="Arial" panose="020B0604020202020204" pitchFamily="34" charset="0"/>
            </a:endParaRPr>
          </a:p>
          <a:p>
            <a:pPr lvl="1"/>
            <a:endParaRPr lang="en-GB" dirty="0"/>
          </a:p>
        </p:txBody>
      </p:sp>
    </p:spTree>
    <p:extLst>
      <p:ext uri="{BB962C8B-B14F-4D97-AF65-F5344CB8AC3E}">
        <p14:creationId xmlns:p14="http://schemas.microsoft.com/office/powerpoint/2010/main" val="239780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90452-814E-6039-1CE3-3467287446A6}"/>
              </a:ext>
            </a:extLst>
          </p:cNvPr>
          <p:cNvSpPr>
            <a:spLocks noGrp="1"/>
          </p:cNvSpPr>
          <p:nvPr>
            <p:ph type="title"/>
          </p:nvPr>
        </p:nvSpPr>
        <p:spPr/>
        <p:txBody>
          <a:bodyPr/>
          <a:lstStyle/>
          <a:p>
            <a:r>
              <a:rPr lang="en-GB" dirty="0"/>
              <a:t>General MSA research update </a:t>
            </a:r>
          </a:p>
        </p:txBody>
      </p:sp>
      <p:sp>
        <p:nvSpPr>
          <p:cNvPr id="3" name="Content Placeholder 2">
            <a:extLst>
              <a:ext uri="{FF2B5EF4-FFF2-40B4-BE49-F238E27FC236}">
                <a16:creationId xmlns:a16="http://schemas.microsoft.com/office/drawing/2014/main" id="{D79230B5-C746-5777-450A-0AAAF47BD04B}"/>
              </a:ext>
            </a:extLst>
          </p:cNvPr>
          <p:cNvSpPr>
            <a:spLocks noGrp="1"/>
          </p:cNvSpPr>
          <p:nvPr>
            <p:ph idx="1"/>
          </p:nvPr>
        </p:nvSpPr>
        <p:spPr/>
        <p:txBody>
          <a:bodyPr/>
          <a:lstStyle/>
          <a:p>
            <a:r>
              <a:rPr lang="en-GB" dirty="0"/>
              <a:t>Updated diagnostic criteria 2022</a:t>
            </a:r>
          </a:p>
          <a:p>
            <a:pPr lvl="1"/>
            <a:r>
              <a:rPr lang="en-GB" dirty="0"/>
              <a:t>Improve patient and clinician certainty and improve research access</a:t>
            </a:r>
          </a:p>
          <a:p>
            <a:r>
              <a:rPr lang="en-GB" dirty="0"/>
              <a:t>ATH434</a:t>
            </a:r>
          </a:p>
          <a:p>
            <a:pPr lvl="1"/>
            <a:r>
              <a:rPr lang="en-GB" dirty="0" err="1"/>
              <a:t>PwMSA</a:t>
            </a:r>
            <a:r>
              <a:rPr lang="en-GB" dirty="0"/>
              <a:t> have increased brain iron accumulation in key sites; an emerging biomarker of disease</a:t>
            </a:r>
          </a:p>
          <a:p>
            <a:pPr lvl="1"/>
            <a:r>
              <a:rPr lang="en-GB" dirty="0"/>
              <a:t>ATH434 reduced iron accumulation (secondary NFLC and ∝-synuclein)</a:t>
            </a:r>
          </a:p>
          <a:p>
            <a:endParaRPr lang="en-GB" dirty="0"/>
          </a:p>
          <a:p>
            <a:pPr lvl="1"/>
            <a:endParaRPr lang="en-GB" dirty="0"/>
          </a:p>
          <a:p>
            <a:endParaRPr lang="en-GB" dirty="0"/>
          </a:p>
        </p:txBody>
      </p:sp>
      <p:pic>
        <p:nvPicPr>
          <p:cNvPr id="7" name="Picture 6">
            <a:extLst>
              <a:ext uri="{FF2B5EF4-FFF2-40B4-BE49-F238E27FC236}">
                <a16:creationId xmlns:a16="http://schemas.microsoft.com/office/drawing/2014/main" id="{6076D61D-0E83-754A-B130-F5F99DE7C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06" y="828735"/>
            <a:ext cx="12192000" cy="5093502"/>
          </a:xfrm>
          <a:prstGeom prst="rect">
            <a:avLst/>
          </a:prstGeom>
        </p:spPr>
      </p:pic>
      <p:pic>
        <p:nvPicPr>
          <p:cNvPr id="9" name="Picture 8">
            <a:extLst>
              <a:ext uri="{FF2B5EF4-FFF2-40B4-BE49-F238E27FC236}">
                <a16:creationId xmlns:a16="http://schemas.microsoft.com/office/drawing/2014/main" id="{6890E088-965C-2648-B235-7E036720A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00" y="828735"/>
            <a:ext cx="11557000" cy="4546600"/>
          </a:xfrm>
          <a:prstGeom prst="rect">
            <a:avLst/>
          </a:prstGeom>
        </p:spPr>
      </p:pic>
    </p:spTree>
    <p:extLst>
      <p:ext uri="{BB962C8B-B14F-4D97-AF65-F5344CB8AC3E}">
        <p14:creationId xmlns:p14="http://schemas.microsoft.com/office/powerpoint/2010/main" val="133364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F4FF-11D4-3A5E-D392-D7DB3C1EDC21}"/>
              </a:ext>
            </a:extLst>
          </p:cNvPr>
          <p:cNvSpPr>
            <a:spLocks noGrp="1"/>
          </p:cNvSpPr>
          <p:nvPr>
            <p:ph type="title"/>
          </p:nvPr>
        </p:nvSpPr>
        <p:spPr/>
        <p:txBody>
          <a:bodyPr/>
          <a:lstStyle/>
          <a:p>
            <a:r>
              <a:rPr lang="en-GB" dirty="0"/>
              <a:t>Update on clinical trials</a:t>
            </a:r>
          </a:p>
        </p:txBody>
      </p:sp>
      <p:sp>
        <p:nvSpPr>
          <p:cNvPr id="3" name="Content Placeholder 2">
            <a:extLst>
              <a:ext uri="{FF2B5EF4-FFF2-40B4-BE49-F238E27FC236}">
                <a16:creationId xmlns:a16="http://schemas.microsoft.com/office/drawing/2014/main" id="{E426C076-0AB3-010B-E479-C84613634E8B}"/>
              </a:ext>
            </a:extLst>
          </p:cNvPr>
          <p:cNvSpPr>
            <a:spLocks noGrp="1"/>
          </p:cNvSpPr>
          <p:nvPr>
            <p:ph idx="1"/>
          </p:nvPr>
        </p:nvSpPr>
        <p:spPr/>
        <p:txBody>
          <a:bodyPr>
            <a:normAutofit fontScale="92500"/>
          </a:bodyPr>
          <a:lstStyle/>
          <a:p>
            <a:r>
              <a:rPr lang="en-GB" dirty="0"/>
              <a:t>CYPRESS (</a:t>
            </a:r>
            <a:r>
              <a:rPr lang="en-GB" dirty="0" err="1"/>
              <a:t>Theravance</a:t>
            </a:r>
            <a:r>
              <a:rPr lang="en-GB" dirty="0"/>
              <a:t> Biopharma): Phase 3 trial testing </a:t>
            </a:r>
            <a:r>
              <a:rPr lang="en-GB" dirty="0" err="1"/>
              <a:t>ampreloxetine</a:t>
            </a:r>
            <a:r>
              <a:rPr lang="en-GB" dirty="0"/>
              <a:t> for postural hypotension in MSA patients. Based on previous SEQUOIA trial which tested MSA, PD and other patients with postural hypotension</a:t>
            </a:r>
          </a:p>
          <a:p>
            <a:r>
              <a:rPr lang="en-GB" dirty="0"/>
              <a:t>HORIZON: Phase 1 testing of safety and effects of genetic therapy markers for MSA </a:t>
            </a:r>
          </a:p>
          <a:p>
            <a:r>
              <a:rPr lang="en-GB" dirty="0">
                <a:solidFill>
                  <a:srgbClr val="FF0000"/>
                </a:solidFill>
              </a:rPr>
              <a:t>ATH434: Phase 2 trial of reducing iron deposition in the brain</a:t>
            </a:r>
          </a:p>
          <a:p>
            <a:r>
              <a:rPr lang="en-GB" dirty="0"/>
              <a:t>MASCOT: Phase 3 trial testing of </a:t>
            </a:r>
            <a:r>
              <a:rPr lang="en-GB" dirty="0" err="1"/>
              <a:t>amlenetug</a:t>
            </a:r>
            <a:r>
              <a:rPr lang="en-GB" dirty="0"/>
              <a:t>, monoclonal antibody that targets extracellular </a:t>
            </a:r>
            <a:r>
              <a:rPr lang="el-GR" b="0" i="0" u="none" strike="noStrike" baseline="0" dirty="0">
                <a:solidFill>
                  <a:srgbClr val="000000"/>
                </a:solidFill>
              </a:rPr>
              <a:t>α-</a:t>
            </a:r>
            <a:r>
              <a:rPr lang="en-GB" dirty="0"/>
              <a:t>synuclein</a:t>
            </a:r>
          </a:p>
          <a:p>
            <a:r>
              <a:rPr lang="en-GB" dirty="0" err="1"/>
              <a:t>ExPRESS</a:t>
            </a:r>
            <a:r>
              <a:rPr lang="en-GB" dirty="0"/>
              <a:t>: Aims to improve early diagnosis and accurate prognosis of MSA and rare Parkinsonian conditions. Based on PROSPECT-M-UK</a:t>
            </a:r>
          </a:p>
          <a:p>
            <a:endParaRPr lang="en-GB" dirty="0"/>
          </a:p>
        </p:txBody>
      </p:sp>
    </p:spTree>
    <p:extLst>
      <p:ext uri="{BB962C8B-B14F-4D97-AF65-F5344CB8AC3E}">
        <p14:creationId xmlns:p14="http://schemas.microsoft.com/office/powerpoint/2010/main" val="293637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78AA-E31D-DDC3-610D-3DDDBDD6D1F2}"/>
              </a:ext>
            </a:extLst>
          </p:cNvPr>
          <p:cNvSpPr>
            <a:spLocks noGrp="1"/>
          </p:cNvSpPr>
          <p:nvPr>
            <p:ph type="title"/>
          </p:nvPr>
        </p:nvSpPr>
        <p:spPr/>
        <p:txBody>
          <a:bodyPr/>
          <a:lstStyle/>
          <a:p>
            <a:r>
              <a:rPr lang="en-GB" dirty="0"/>
              <a:t>PROSPECT-M</a:t>
            </a:r>
          </a:p>
        </p:txBody>
      </p:sp>
      <p:sp>
        <p:nvSpPr>
          <p:cNvPr id="3" name="Content Placeholder 2">
            <a:extLst>
              <a:ext uri="{FF2B5EF4-FFF2-40B4-BE49-F238E27FC236}">
                <a16:creationId xmlns:a16="http://schemas.microsoft.com/office/drawing/2014/main" id="{6A9068D5-B20C-793A-8D6B-82C34C8F1F22}"/>
              </a:ext>
            </a:extLst>
          </p:cNvPr>
          <p:cNvSpPr>
            <a:spLocks noGrp="1"/>
          </p:cNvSpPr>
          <p:nvPr>
            <p:ph idx="1"/>
          </p:nvPr>
        </p:nvSpPr>
        <p:spPr>
          <a:xfrm>
            <a:off x="838200" y="1825625"/>
            <a:ext cx="5013960" cy="4351338"/>
          </a:xfrm>
        </p:spPr>
        <p:txBody>
          <a:bodyPr>
            <a:normAutofit fontScale="92500" lnSpcReduction="10000"/>
          </a:bodyPr>
          <a:lstStyle/>
          <a:p>
            <a:r>
              <a:rPr lang="en-GB" dirty="0"/>
              <a:t>Longitudinal study, multicentre</a:t>
            </a:r>
          </a:p>
          <a:p>
            <a:pPr marL="0" indent="0">
              <a:buNone/>
            </a:pPr>
            <a:endParaRPr lang="en-GB" dirty="0"/>
          </a:p>
          <a:p>
            <a:r>
              <a:rPr lang="en-GB" dirty="0"/>
              <a:t>Progressive supranuclear palsy (PSP), </a:t>
            </a:r>
            <a:r>
              <a:rPr lang="en-GB" dirty="0" err="1"/>
              <a:t>corticobasal</a:t>
            </a:r>
            <a:r>
              <a:rPr lang="en-GB" dirty="0"/>
              <a:t> syndrome (CBS), multiple system atrophy (MSA) and related disorders</a:t>
            </a:r>
          </a:p>
          <a:p>
            <a:endParaRPr lang="en-GB" dirty="0"/>
          </a:p>
          <a:p>
            <a:r>
              <a:rPr lang="en-GB" dirty="0"/>
              <a:t>Understand progression of disease, create links to patients and researchers and collect data for onward research</a:t>
            </a:r>
          </a:p>
        </p:txBody>
      </p:sp>
      <p:sp>
        <p:nvSpPr>
          <p:cNvPr id="4" name="Rectangle 3">
            <a:extLst>
              <a:ext uri="{FF2B5EF4-FFF2-40B4-BE49-F238E27FC236}">
                <a16:creationId xmlns:a16="http://schemas.microsoft.com/office/drawing/2014/main" id="{955105E6-93AE-8F42-BF70-609540D47901}"/>
              </a:ext>
            </a:extLst>
          </p:cNvPr>
          <p:cNvSpPr/>
          <p:nvPr/>
        </p:nvSpPr>
        <p:spPr>
          <a:xfrm flipH="1" flipV="1">
            <a:off x="1135380" y="8568006"/>
            <a:ext cx="2209800" cy="2031325"/>
          </a:xfrm>
          <a:prstGeom prst="rect">
            <a:avLst/>
          </a:prstGeom>
        </p:spPr>
        <p:txBody>
          <a:bodyPr wrap="square">
            <a:spAutoFit/>
          </a:bodyPr>
          <a:lstStyle/>
          <a:p>
            <a:r>
              <a:rPr lang="en-GB" dirty="0">
                <a:solidFill>
                  <a:srgbClr val="2A2A2A"/>
                </a:solidFill>
                <a:latin typeface="Merriweather"/>
              </a:rPr>
              <a:t>progressive supranuclear palsy (PSP), </a:t>
            </a:r>
            <a:r>
              <a:rPr lang="en-GB" dirty="0" err="1">
                <a:solidFill>
                  <a:srgbClr val="2A2A2A"/>
                </a:solidFill>
                <a:latin typeface="Merriweather"/>
              </a:rPr>
              <a:t>corticobasal</a:t>
            </a:r>
            <a:r>
              <a:rPr lang="en-GB" dirty="0">
                <a:solidFill>
                  <a:srgbClr val="2A2A2A"/>
                </a:solidFill>
                <a:latin typeface="Merriweather"/>
              </a:rPr>
              <a:t> syndrome (CBS), multiple system atrophy (MSA) and related disorders</a:t>
            </a:r>
            <a:endParaRPr lang="en-US" dirty="0"/>
          </a:p>
        </p:txBody>
      </p:sp>
      <p:pic>
        <p:nvPicPr>
          <p:cNvPr id="6" name="Picture 5">
            <a:extLst>
              <a:ext uri="{FF2B5EF4-FFF2-40B4-BE49-F238E27FC236}">
                <a16:creationId xmlns:a16="http://schemas.microsoft.com/office/drawing/2014/main" id="{8FD56059-14DF-8A4E-BD42-81925A9ED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15495"/>
            <a:ext cx="4363234" cy="4827010"/>
          </a:xfrm>
          <a:prstGeom prst="rect">
            <a:avLst/>
          </a:prstGeom>
        </p:spPr>
      </p:pic>
    </p:spTree>
    <p:extLst>
      <p:ext uri="{BB962C8B-B14F-4D97-AF65-F5344CB8AC3E}">
        <p14:creationId xmlns:p14="http://schemas.microsoft.com/office/powerpoint/2010/main" val="3577623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A734-C341-ED49-A36A-482C09C993E2}"/>
              </a:ext>
            </a:extLst>
          </p:cNvPr>
          <p:cNvSpPr>
            <a:spLocks noGrp="1"/>
          </p:cNvSpPr>
          <p:nvPr>
            <p:ph type="title"/>
          </p:nvPr>
        </p:nvSpPr>
        <p:spPr/>
        <p:txBody>
          <a:bodyPr/>
          <a:lstStyle/>
          <a:p>
            <a:r>
              <a:rPr lang="en-US" dirty="0"/>
              <a:t>Quality of life and palliative care</a:t>
            </a:r>
          </a:p>
        </p:txBody>
      </p:sp>
      <p:sp>
        <p:nvSpPr>
          <p:cNvPr id="3" name="Content Placeholder 2">
            <a:extLst>
              <a:ext uri="{FF2B5EF4-FFF2-40B4-BE49-F238E27FC236}">
                <a16:creationId xmlns:a16="http://schemas.microsoft.com/office/drawing/2014/main" id="{9E8FBFD3-A2D8-FD42-AD85-0ADD93CF514A}"/>
              </a:ext>
            </a:extLst>
          </p:cNvPr>
          <p:cNvSpPr>
            <a:spLocks noGrp="1"/>
          </p:cNvSpPr>
          <p:nvPr>
            <p:ph idx="1"/>
          </p:nvPr>
        </p:nvSpPr>
        <p:spPr/>
        <p:txBody>
          <a:bodyPr/>
          <a:lstStyle/>
          <a:p>
            <a:r>
              <a:rPr lang="en-US" dirty="0"/>
              <a:t>Palliative care in MSA as well as disease modifying work</a:t>
            </a:r>
          </a:p>
          <a:p>
            <a:endParaRPr lang="en-US" dirty="0"/>
          </a:p>
          <a:p>
            <a:r>
              <a:rPr lang="en-US" dirty="0"/>
              <a:t>Are we nationally aware of palliative needs in MSA and is there resource and expertise?</a:t>
            </a:r>
          </a:p>
          <a:p>
            <a:endParaRPr lang="en-US" dirty="0"/>
          </a:p>
          <a:p>
            <a:r>
              <a:rPr lang="en-US" dirty="0"/>
              <a:t>Recent work by Oliver </a:t>
            </a:r>
            <a:r>
              <a:rPr lang="en-US" i="1" dirty="0"/>
              <a:t>et al</a:t>
            </a:r>
            <a:endParaRPr lang="en-US" dirty="0"/>
          </a:p>
          <a:p>
            <a:endParaRPr lang="en-US" dirty="0"/>
          </a:p>
          <a:p>
            <a:endParaRPr lang="en-US" dirty="0"/>
          </a:p>
        </p:txBody>
      </p:sp>
      <p:pic>
        <p:nvPicPr>
          <p:cNvPr id="5" name="Picture 4">
            <a:extLst>
              <a:ext uri="{FF2B5EF4-FFF2-40B4-BE49-F238E27FC236}">
                <a16:creationId xmlns:a16="http://schemas.microsoft.com/office/drawing/2014/main" id="{E34A488C-DFAF-AE43-BC59-8D88A8974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4878"/>
            <a:ext cx="12192000" cy="4473844"/>
          </a:xfrm>
          <a:prstGeom prst="rect">
            <a:avLst/>
          </a:prstGeom>
        </p:spPr>
      </p:pic>
    </p:spTree>
    <p:extLst>
      <p:ext uri="{BB962C8B-B14F-4D97-AF65-F5344CB8AC3E}">
        <p14:creationId xmlns:p14="http://schemas.microsoft.com/office/powerpoint/2010/main" val="153596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5A89-3B25-4740-8385-1A4DF0E71FF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4E52EF9-833F-9E4B-9403-BEFD3B7D9783}"/>
              </a:ext>
            </a:extLst>
          </p:cNvPr>
          <p:cNvSpPr>
            <a:spLocks noGrp="1"/>
          </p:cNvSpPr>
          <p:nvPr>
            <p:ph idx="1"/>
          </p:nvPr>
        </p:nvSpPr>
        <p:spPr/>
        <p:txBody>
          <a:bodyPr/>
          <a:lstStyle/>
          <a:p>
            <a:r>
              <a:rPr lang="en-US" dirty="0"/>
              <a:t>MSA is a far-reaching condition and needs multiple strategies:</a:t>
            </a:r>
          </a:p>
          <a:p>
            <a:pPr lvl="1"/>
            <a:r>
              <a:rPr lang="en-US" dirty="0"/>
              <a:t>Research into cause and progression</a:t>
            </a:r>
          </a:p>
          <a:p>
            <a:pPr lvl="1"/>
            <a:r>
              <a:rPr lang="en-US" dirty="0"/>
              <a:t>Seeking out biomarkers to diagnose more quickly and find targets for treatments</a:t>
            </a:r>
          </a:p>
          <a:p>
            <a:pPr lvl="1"/>
            <a:r>
              <a:rPr lang="en-US" dirty="0"/>
              <a:t>Work to best treat symptoms with evidence base to improve care</a:t>
            </a:r>
          </a:p>
          <a:p>
            <a:pPr lvl="1"/>
            <a:r>
              <a:rPr lang="en-US" dirty="0"/>
              <a:t>Being there with knowledge and expertise for those in the last phase of life</a:t>
            </a:r>
          </a:p>
          <a:p>
            <a:pPr lvl="1"/>
            <a:endParaRPr lang="en-US" dirty="0"/>
          </a:p>
          <a:p>
            <a:r>
              <a:rPr lang="en-US" dirty="0"/>
              <a:t>The MSA trust aims to end MSA by addressing all these needs</a:t>
            </a:r>
          </a:p>
        </p:txBody>
      </p:sp>
    </p:spTree>
    <p:extLst>
      <p:ext uri="{BB962C8B-B14F-4D97-AF65-F5344CB8AC3E}">
        <p14:creationId xmlns:p14="http://schemas.microsoft.com/office/powerpoint/2010/main" val="2189508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D549-5CA2-9B41-899E-D363B41B3B69}"/>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EDF9BCA-F8F5-0544-B132-8C2529F1446B}"/>
              </a:ext>
            </a:extLst>
          </p:cNvPr>
          <p:cNvSpPr>
            <a:spLocks noGrp="1"/>
          </p:cNvSpPr>
          <p:nvPr>
            <p:ph idx="1"/>
          </p:nvPr>
        </p:nvSpPr>
        <p:spPr/>
        <p:txBody>
          <a:bodyPr/>
          <a:lstStyle/>
          <a:p>
            <a:r>
              <a:rPr lang="en-US" dirty="0"/>
              <a:t>To the patients and carers who live with MSA every day</a:t>
            </a:r>
          </a:p>
          <a:p>
            <a:endParaRPr lang="en-US" dirty="0"/>
          </a:p>
          <a:p>
            <a:r>
              <a:rPr lang="en-US" dirty="0"/>
              <a:t>MSA Trust staff and advisory panel</a:t>
            </a:r>
          </a:p>
          <a:p>
            <a:endParaRPr lang="en-US" dirty="0"/>
          </a:p>
          <a:p>
            <a:r>
              <a:rPr lang="en-US" dirty="0"/>
              <a:t>Participants, researchers and clinicians who work with MSA</a:t>
            </a:r>
          </a:p>
          <a:p>
            <a:endParaRPr lang="en-US" dirty="0"/>
          </a:p>
          <a:p>
            <a:r>
              <a:rPr lang="en-US" dirty="0"/>
              <a:t>To all of you today</a:t>
            </a:r>
          </a:p>
        </p:txBody>
      </p:sp>
    </p:spTree>
    <p:extLst>
      <p:ext uri="{BB962C8B-B14F-4D97-AF65-F5344CB8AC3E}">
        <p14:creationId xmlns:p14="http://schemas.microsoft.com/office/powerpoint/2010/main" val="194326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2B4B-7A9C-95E9-1FE1-5FC14E0AC141}"/>
              </a:ext>
            </a:extLst>
          </p:cNvPr>
          <p:cNvSpPr>
            <a:spLocks noGrp="1"/>
          </p:cNvSpPr>
          <p:nvPr>
            <p:ph type="title"/>
          </p:nvPr>
        </p:nvSpPr>
        <p:spPr/>
        <p:txBody>
          <a:bodyPr/>
          <a:lstStyle/>
          <a:p>
            <a:r>
              <a:rPr lang="en-GB" b="1" dirty="0"/>
              <a:t>Contents</a:t>
            </a:r>
          </a:p>
        </p:txBody>
      </p:sp>
      <p:sp>
        <p:nvSpPr>
          <p:cNvPr id="3" name="Content Placeholder 2">
            <a:extLst>
              <a:ext uri="{FF2B5EF4-FFF2-40B4-BE49-F238E27FC236}">
                <a16:creationId xmlns:a16="http://schemas.microsoft.com/office/drawing/2014/main" id="{701BB4ED-9666-349E-3E40-59F218E6DE36}"/>
              </a:ext>
            </a:extLst>
          </p:cNvPr>
          <p:cNvSpPr>
            <a:spLocks noGrp="1"/>
          </p:cNvSpPr>
          <p:nvPr>
            <p:ph idx="1"/>
          </p:nvPr>
        </p:nvSpPr>
        <p:spPr/>
        <p:txBody>
          <a:bodyPr/>
          <a:lstStyle/>
          <a:p>
            <a:r>
              <a:rPr lang="en-GB" dirty="0"/>
              <a:t>MSA primer</a:t>
            </a:r>
          </a:p>
          <a:p>
            <a:endParaRPr lang="en-GB" dirty="0"/>
          </a:p>
          <a:p>
            <a:r>
              <a:rPr lang="en-GB" dirty="0"/>
              <a:t>Research Updates</a:t>
            </a:r>
          </a:p>
          <a:p>
            <a:endParaRPr lang="en-GB" dirty="0"/>
          </a:p>
          <a:p>
            <a:r>
              <a:rPr lang="en-GB" dirty="0"/>
              <a:t>MSA Trust work and projects</a:t>
            </a:r>
          </a:p>
          <a:p>
            <a:endParaRPr lang="en-GB" dirty="0"/>
          </a:p>
          <a:p>
            <a:r>
              <a:rPr lang="en-GB" dirty="0"/>
              <a:t>Focus on end-of-life review in MSA; UK survey</a:t>
            </a:r>
          </a:p>
        </p:txBody>
      </p:sp>
    </p:spTree>
    <p:extLst>
      <p:ext uri="{BB962C8B-B14F-4D97-AF65-F5344CB8AC3E}">
        <p14:creationId xmlns:p14="http://schemas.microsoft.com/office/powerpoint/2010/main" val="267721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6AE9-7797-624A-BFCE-363122A3AA5E}"/>
              </a:ext>
            </a:extLst>
          </p:cNvPr>
          <p:cNvSpPr>
            <a:spLocks noGrp="1"/>
          </p:cNvSpPr>
          <p:nvPr>
            <p:ph type="title"/>
          </p:nvPr>
        </p:nvSpPr>
        <p:spPr/>
        <p:txBody>
          <a:bodyPr/>
          <a:lstStyle/>
          <a:p>
            <a:pPr algn="ctr"/>
            <a:r>
              <a:rPr lang="en-US" dirty="0"/>
              <a:t>Multiple System Atrophy</a:t>
            </a:r>
          </a:p>
        </p:txBody>
      </p:sp>
      <p:sp>
        <p:nvSpPr>
          <p:cNvPr id="3" name="Content Placeholder 2">
            <a:extLst>
              <a:ext uri="{FF2B5EF4-FFF2-40B4-BE49-F238E27FC236}">
                <a16:creationId xmlns:a16="http://schemas.microsoft.com/office/drawing/2014/main" id="{EA4B2A19-F2F0-9F42-A1E7-27647EDD60F3}"/>
              </a:ext>
            </a:extLst>
          </p:cNvPr>
          <p:cNvSpPr>
            <a:spLocks noGrp="1"/>
          </p:cNvSpPr>
          <p:nvPr>
            <p:ph idx="1"/>
          </p:nvPr>
        </p:nvSpPr>
        <p:spPr>
          <a:xfrm>
            <a:off x="712279" y="1368252"/>
            <a:ext cx="10515600" cy="4351338"/>
          </a:xfrm>
        </p:spPr>
        <p:txBody>
          <a:bodyPr/>
          <a:lstStyle/>
          <a:p>
            <a:pPr marL="0" indent="0" algn="ctr">
              <a:buNone/>
            </a:pPr>
            <a:r>
              <a:rPr lang="en-US" dirty="0"/>
              <a:t>A complex constellation of symptoms </a:t>
            </a:r>
          </a:p>
          <a:p>
            <a:endParaRPr lang="en-US" dirty="0"/>
          </a:p>
          <a:p>
            <a:endParaRPr lang="en-US" dirty="0"/>
          </a:p>
        </p:txBody>
      </p:sp>
      <p:pic>
        <p:nvPicPr>
          <p:cNvPr id="4" name="Picture 3">
            <a:extLst>
              <a:ext uri="{FF2B5EF4-FFF2-40B4-BE49-F238E27FC236}">
                <a16:creationId xmlns:a16="http://schemas.microsoft.com/office/drawing/2014/main" id="{486D7E99-DAEF-81EA-355D-824B6D6906CC}"/>
              </a:ext>
            </a:extLst>
          </p:cNvPr>
          <p:cNvPicPr>
            <a:picLocks noChangeAspect="1"/>
          </p:cNvPicPr>
          <p:nvPr/>
        </p:nvPicPr>
        <p:blipFill>
          <a:blip r:embed="rId2"/>
          <a:stretch>
            <a:fillRect/>
          </a:stretch>
        </p:blipFill>
        <p:spPr>
          <a:xfrm>
            <a:off x="2467999" y="2406650"/>
            <a:ext cx="7256002" cy="4086225"/>
          </a:xfrm>
          <a:prstGeom prst="rect">
            <a:avLst/>
          </a:prstGeom>
        </p:spPr>
      </p:pic>
      <p:sp>
        <p:nvSpPr>
          <p:cNvPr id="5" name="Arrow: Right 4">
            <a:extLst>
              <a:ext uri="{FF2B5EF4-FFF2-40B4-BE49-F238E27FC236}">
                <a16:creationId xmlns:a16="http://schemas.microsoft.com/office/drawing/2014/main" id="{084CDD0D-EAB4-BDA7-49D1-D45518FAE044}"/>
              </a:ext>
            </a:extLst>
          </p:cNvPr>
          <p:cNvSpPr/>
          <p:nvPr/>
        </p:nvSpPr>
        <p:spPr>
          <a:xfrm rot="11822606">
            <a:off x="2574023" y="2911355"/>
            <a:ext cx="1285201" cy="3804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26ECAE5-0222-57D4-6FAB-A315BA1628D7}"/>
              </a:ext>
            </a:extLst>
          </p:cNvPr>
          <p:cNvSpPr txBox="1"/>
          <p:nvPr/>
        </p:nvSpPr>
        <p:spPr>
          <a:xfrm>
            <a:off x="552071" y="2563847"/>
            <a:ext cx="1753898" cy="646331"/>
          </a:xfrm>
          <a:prstGeom prst="rect">
            <a:avLst/>
          </a:prstGeom>
          <a:noFill/>
        </p:spPr>
        <p:txBody>
          <a:bodyPr wrap="square" rtlCol="0">
            <a:spAutoFit/>
          </a:bodyPr>
          <a:lstStyle/>
          <a:p>
            <a:r>
              <a:rPr lang="en-GB" dirty="0"/>
              <a:t>Dysphonia and dysarthria </a:t>
            </a:r>
          </a:p>
        </p:txBody>
      </p:sp>
      <p:pic>
        <p:nvPicPr>
          <p:cNvPr id="7" name="Picture 6">
            <a:extLst>
              <a:ext uri="{FF2B5EF4-FFF2-40B4-BE49-F238E27FC236}">
                <a16:creationId xmlns:a16="http://schemas.microsoft.com/office/drawing/2014/main" id="{DC4BB0EB-FDC4-AC57-BDA9-177A8D018DAF}"/>
              </a:ext>
            </a:extLst>
          </p:cNvPr>
          <p:cNvPicPr>
            <a:picLocks noChangeAspect="1"/>
          </p:cNvPicPr>
          <p:nvPr/>
        </p:nvPicPr>
        <p:blipFill>
          <a:blip r:embed="rId3"/>
          <a:stretch>
            <a:fillRect/>
          </a:stretch>
        </p:blipFill>
        <p:spPr>
          <a:xfrm rot="1682276">
            <a:off x="8492375" y="3529806"/>
            <a:ext cx="1066892" cy="944962"/>
          </a:xfrm>
          <a:prstGeom prst="rect">
            <a:avLst/>
          </a:prstGeom>
        </p:spPr>
      </p:pic>
      <p:pic>
        <p:nvPicPr>
          <p:cNvPr id="8" name="Picture 7">
            <a:extLst>
              <a:ext uri="{FF2B5EF4-FFF2-40B4-BE49-F238E27FC236}">
                <a16:creationId xmlns:a16="http://schemas.microsoft.com/office/drawing/2014/main" id="{0996B68F-8D69-E85C-7405-9AF1A583275C}"/>
              </a:ext>
            </a:extLst>
          </p:cNvPr>
          <p:cNvPicPr>
            <a:picLocks noChangeAspect="1"/>
          </p:cNvPicPr>
          <p:nvPr/>
        </p:nvPicPr>
        <p:blipFill>
          <a:blip r:embed="rId4"/>
          <a:stretch>
            <a:fillRect/>
          </a:stretch>
        </p:blipFill>
        <p:spPr>
          <a:xfrm rot="756779">
            <a:off x="8426410" y="2775307"/>
            <a:ext cx="1066892" cy="951058"/>
          </a:xfrm>
          <a:prstGeom prst="rect">
            <a:avLst/>
          </a:prstGeom>
        </p:spPr>
      </p:pic>
      <p:sp>
        <p:nvSpPr>
          <p:cNvPr id="10" name="TextBox 9">
            <a:extLst>
              <a:ext uri="{FF2B5EF4-FFF2-40B4-BE49-F238E27FC236}">
                <a16:creationId xmlns:a16="http://schemas.microsoft.com/office/drawing/2014/main" id="{1166B740-FE0B-4857-9A31-FFA590C3E5D5}"/>
              </a:ext>
            </a:extLst>
          </p:cNvPr>
          <p:cNvSpPr txBox="1"/>
          <p:nvPr/>
        </p:nvSpPr>
        <p:spPr>
          <a:xfrm>
            <a:off x="9818594" y="2698994"/>
            <a:ext cx="1248824" cy="369332"/>
          </a:xfrm>
          <a:prstGeom prst="rect">
            <a:avLst/>
          </a:prstGeom>
          <a:noFill/>
        </p:spPr>
        <p:txBody>
          <a:bodyPr wrap="square" rtlCol="0">
            <a:spAutoFit/>
          </a:bodyPr>
          <a:lstStyle/>
          <a:p>
            <a:r>
              <a:rPr lang="en-GB" dirty="0"/>
              <a:t>Dysphagia</a:t>
            </a:r>
          </a:p>
        </p:txBody>
      </p:sp>
      <p:sp>
        <p:nvSpPr>
          <p:cNvPr id="15" name="TextBox 14">
            <a:extLst>
              <a:ext uri="{FF2B5EF4-FFF2-40B4-BE49-F238E27FC236}">
                <a16:creationId xmlns:a16="http://schemas.microsoft.com/office/drawing/2014/main" id="{CC10F167-5637-15BC-45FC-AD9510ADBE35}"/>
              </a:ext>
            </a:extLst>
          </p:cNvPr>
          <p:cNvSpPr txBox="1"/>
          <p:nvPr/>
        </p:nvSpPr>
        <p:spPr>
          <a:xfrm>
            <a:off x="9800687" y="3522786"/>
            <a:ext cx="1786597" cy="369332"/>
          </a:xfrm>
          <a:prstGeom prst="rect">
            <a:avLst/>
          </a:prstGeom>
          <a:noFill/>
        </p:spPr>
        <p:txBody>
          <a:bodyPr wrap="square" rtlCol="0">
            <a:spAutoFit/>
          </a:bodyPr>
          <a:lstStyle/>
          <a:p>
            <a:r>
              <a:rPr lang="en-GB" dirty="0"/>
              <a:t>Painful dystonia</a:t>
            </a:r>
          </a:p>
        </p:txBody>
      </p:sp>
      <p:pic>
        <p:nvPicPr>
          <p:cNvPr id="17" name="Picture 16">
            <a:extLst>
              <a:ext uri="{FF2B5EF4-FFF2-40B4-BE49-F238E27FC236}">
                <a16:creationId xmlns:a16="http://schemas.microsoft.com/office/drawing/2014/main" id="{14CCF099-0BEC-6320-ACFA-6FBB75919C25}"/>
              </a:ext>
            </a:extLst>
          </p:cNvPr>
          <p:cNvPicPr>
            <a:picLocks noChangeAspect="1"/>
          </p:cNvPicPr>
          <p:nvPr/>
        </p:nvPicPr>
        <p:blipFill>
          <a:blip r:embed="rId3"/>
          <a:stretch>
            <a:fillRect/>
          </a:stretch>
        </p:blipFill>
        <p:spPr>
          <a:xfrm rot="2974698">
            <a:off x="8406471" y="4802285"/>
            <a:ext cx="1066892" cy="944962"/>
          </a:xfrm>
          <a:prstGeom prst="rect">
            <a:avLst/>
          </a:prstGeom>
        </p:spPr>
      </p:pic>
      <p:sp>
        <p:nvSpPr>
          <p:cNvPr id="19" name="TextBox 18">
            <a:extLst>
              <a:ext uri="{FF2B5EF4-FFF2-40B4-BE49-F238E27FC236}">
                <a16:creationId xmlns:a16="http://schemas.microsoft.com/office/drawing/2014/main" id="{A22CF69E-10EB-690B-0FA8-DD22155DE85A}"/>
              </a:ext>
            </a:extLst>
          </p:cNvPr>
          <p:cNvSpPr txBox="1"/>
          <p:nvPr/>
        </p:nvSpPr>
        <p:spPr>
          <a:xfrm>
            <a:off x="9775067" y="5203560"/>
            <a:ext cx="1935646" cy="369332"/>
          </a:xfrm>
          <a:prstGeom prst="rect">
            <a:avLst/>
          </a:prstGeom>
          <a:noFill/>
        </p:spPr>
        <p:txBody>
          <a:bodyPr wrap="square" rtlCol="0">
            <a:spAutoFit/>
          </a:bodyPr>
          <a:lstStyle/>
          <a:p>
            <a:r>
              <a:rPr lang="en-GB" dirty="0"/>
              <a:t>Disordered sleep</a:t>
            </a:r>
          </a:p>
        </p:txBody>
      </p:sp>
      <p:pic>
        <p:nvPicPr>
          <p:cNvPr id="20" name="Picture 19">
            <a:extLst>
              <a:ext uri="{FF2B5EF4-FFF2-40B4-BE49-F238E27FC236}">
                <a16:creationId xmlns:a16="http://schemas.microsoft.com/office/drawing/2014/main" id="{4F3C5E26-9D1C-1191-42AC-8437549230EF}"/>
              </a:ext>
            </a:extLst>
          </p:cNvPr>
          <p:cNvPicPr>
            <a:picLocks noChangeAspect="1"/>
          </p:cNvPicPr>
          <p:nvPr/>
        </p:nvPicPr>
        <p:blipFill>
          <a:blip r:embed="rId4"/>
          <a:stretch>
            <a:fillRect/>
          </a:stretch>
        </p:blipFill>
        <p:spPr>
          <a:xfrm rot="13798403">
            <a:off x="2720268" y="3457302"/>
            <a:ext cx="1066892" cy="951058"/>
          </a:xfrm>
          <a:prstGeom prst="rect">
            <a:avLst/>
          </a:prstGeom>
        </p:spPr>
      </p:pic>
      <p:pic>
        <p:nvPicPr>
          <p:cNvPr id="21" name="Picture 20">
            <a:extLst>
              <a:ext uri="{FF2B5EF4-FFF2-40B4-BE49-F238E27FC236}">
                <a16:creationId xmlns:a16="http://schemas.microsoft.com/office/drawing/2014/main" id="{00546D0C-DC9A-DACB-DC17-FC41ABB15412}"/>
              </a:ext>
            </a:extLst>
          </p:cNvPr>
          <p:cNvPicPr>
            <a:picLocks noChangeAspect="1"/>
          </p:cNvPicPr>
          <p:nvPr/>
        </p:nvPicPr>
        <p:blipFill>
          <a:blip r:embed="rId4"/>
          <a:stretch>
            <a:fillRect/>
          </a:stretch>
        </p:blipFill>
        <p:spPr>
          <a:xfrm rot="12539064">
            <a:off x="2704891" y="4186533"/>
            <a:ext cx="1066892" cy="951058"/>
          </a:xfrm>
          <a:prstGeom prst="rect">
            <a:avLst/>
          </a:prstGeom>
        </p:spPr>
      </p:pic>
      <p:pic>
        <p:nvPicPr>
          <p:cNvPr id="22" name="Picture 21">
            <a:extLst>
              <a:ext uri="{FF2B5EF4-FFF2-40B4-BE49-F238E27FC236}">
                <a16:creationId xmlns:a16="http://schemas.microsoft.com/office/drawing/2014/main" id="{B91AF029-93EC-3E5E-32AD-AA4B2CCEF6D5}"/>
              </a:ext>
            </a:extLst>
          </p:cNvPr>
          <p:cNvPicPr>
            <a:picLocks noChangeAspect="1"/>
          </p:cNvPicPr>
          <p:nvPr/>
        </p:nvPicPr>
        <p:blipFill>
          <a:blip r:embed="rId5"/>
          <a:stretch>
            <a:fillRect/>
          </a:stretch>
        </p:blipFill>
        <p:spPr>
          <a:xfrm rot="11573298">
            <a:off x="8312704" y="3925553"/>
            <a:ext cx="1408298" cy="1365622"/>
          </a:xfrm>
          <a:prstGeom prst="rect">
            <a:avLst/>
          </a:prstGeom>
        </p:spPr>
      </p:pic>
      <p:sp>
        <p:nvSpPr>
          <p:cNvPr id="9" name="TextBox 8">
            <a:extLst>
              <a:ext uri="{FF2B5EF4-FFF2-40B4-BE49-F238E27FC236}">
                <a16:creationId xmlns:a16="http://schemas.microsoft.com/office/drawing/2014/main" id="{7AA344F8-38CA-DA22-5F1F-512F1BBB6CA8}"/>
              </a:ext>
            </a:extLst>
          </p:cNvPr>
          <p:cNvSpPr txBox="1"/>
          <p:nvPr/>
        </p:nvSpPr>
        <p:spPr>
          <a:xfrm>
            <a:off x="268447" y="3573880"/>
            <a:ext cx="2535721" cy="369332"/>
          </a:xfrm>
          <a:prstGeom prst="rect">
            <a:avLst/>
          </a:prstGeom>
          <a:noFill/>
        </p:spPr>
        <p:txBody>
          <a:bodyPr wrap="square" rtlCol="0">
            <a:spAutoFit/>
          </a:bodyPr>
          <a:lstStyle/>
          <a:p>
            <a:r>
              <a:rPr lang="en-GB" dirty="0"/>
              <a:t>Postural hypotension</a:t>
            </a:r>
          </a:p>
        </p:txBody>
      </p:sp>
      <p:sp>
        <p:nvSpPr>
          <p:cNvPr id="11" name="TextBox 10">
            <a:extLst>
              <a:ext uri="{FF2B5EF4-FFF2-40B4-BE49-F238E27FC236}">
                <a16:creationId xmlns:a16="http://schemas.microsoft.com/office/drawing/2014/main" id="{37768A48-903B-0726-B8C3-CA1A88186023}"/>
              </a:ext>
            </a:extLst>
          </p:cNvPr>
          <p:cNvSpPr txBox="1"/>
          <p:nvPr/>
        </p:nvSpPr>
        <p:spPr>
          <a:xfrm>
            <a:off x="620381" y="4630079"/>
            <a:ext cx="2065436" cy="369332"/>
          </a:xfrm>
          <a:prstGeom prst="rect">
            <a:avLst/>
          </a:prstGeom>
          <a:noFill/>
        </p:spPr>
        <p:txBody>
          <a:bodyPr wrap="square" rtlCol="0">
            <a:spAutoFit/>
          </a:bodyPr>
          <a:lstStyle/>
          <a:p>
            <a:r>
              <a:rPr lang="en-GB" dirty="0"/>
              <a:t>Refractory pain</a:t>
            </a:r>
          </a:p>
        </p:txBody>
      </p:sp>
      <p:sp>
        <p:nvSpPr>
          <p:cNvPr id="12" name="TextBox 11">
            <a:extLst>
              <a:ext uri="{FF2B5EF4-FFF2-40B4-BE49-F238E27FC236}">
                <a16:creationId xmlns:a16="http://schemas.microsoft.com/office/drawing/2014/main" id="{22961C5C-B193-CA90-9931-9E85925DD3FE}"/>
              </a:ext>
            </a:extLst>
          </p:cNvPr>
          <p:cNvSpPr txBox="1"/>
          <p:nvPr/>
        </p:nvSpPr>
        <p:spPr>
          <a:xfrm>
            <a:off x="9777813" y="4520267"/>
            <a:ext cx="2336221" cy="369332"/>
          </a:xfrm>
          <a:prstGeom prst="rect">
            <a:avLst/>
          </a:prstGeom>
          <a:noFill/>
        </p:spPr>
        <p:txBody>
          <a:bodyPr wrap="square" rtlCol="0">
            <a:spAutoFit/>
          </a:bodyPr>
          <a:lstStyle/>
          <a:p>
            <a:r>
              <a:rPr lang="en-GB" dirty="0"/>
              <a:t>Bladder symptoms</a:t>
            </a:r>
          </a:p>
        </p:txBody>
      </p:sp>
      <p:pic>
        <p:nvPicPr>
          <p:cNvPr id="13" name="Picture 12">
            <a:extLst>
              <a:ext uri="{FF2B5EF4-FFF2-40B4-BE49-F238E27FC236}">
                <a16:creationId xmlns:a16="http://schemas.microsoft.com/office/drawing/2014/main" id="{7F1663B1-A1D7-4D99-3F8A-0D611FD8FB83}"/>
              </a:ext>
            </a:extLst>
          </p:cNvPr>
          <p:cNvPicPr>
            <a:picLocks noChangeAspect="1"/>
          </p:cNvPicPr>
          <p:nvPr/>
        </p:nvPicPr>
        <p:blipFill>
          <a:blip r:embed="rId5"/>
          <a:stretch>
            <a:fillRect/>
          </a:stretch>
        </p:blipFill>
        <p:spPr>
          <a:xfrm rot="20941054">
            <a:off x="2684530" y="4844947"/>
            <a:ext cx="1408298" cy="1365622"/>
          </a:xfrm>
          <a:prstGeom prst="rect">
            <a:avLst/>
          </a:prstGeom>
        </p:spPr>
      </p:pic>
      <p:sp>
        <p:nvSpPr>
          <p:cNvPr id="14" name="TextBox 13">
            <a:extLst>
              <a:ext uri="{FF2B5EF4-FFF2-40B4-BE49-F238E27FC236}">
                <a16:creationId xmlns:a16="http://schemas.microsoft.com/office/drawing/2014/main" id="{296F7F00-6230-7658-4337-636CA43CF76E}"/>
              </a:ext>
            </a:extLst>
          </p:cNvPr>
          <p:cNvSpPr txBox="1"/>
          <p:nvPr/>
        </p:nvSpPr>
        <p:spPr>
          <a:xfrm>
            <a:off x="327225" y="5534924"/>
            <a:ext cx="2102431" cy="369332"/>
          </a:xfrm>
          <a:prstGeom prst="rect">
            <a:avLst/>
          </a:prstGeom>
          <a:noFill/>
        </p:spPr>
        <p:txBody>
          <a:bodyPr wrap="square" rtlCol="0">
            <a:spAutoFit/>
          </a:bodyPr>
          <a:lstStyle/>
          <a:p>
            <a:r>
              <a:rPr lang="en-GB" dirty="0"/>
              <a:t>Cognition and mood</a:t>
            </a:r>
          </a:p>
        </p:txBody>
      </p:sp>
    </p:spTree>
    <p:extLst>
      <p:ext uri="{BB962C8B-B14F-4D97-AF65-F5344CB8AC3E}">
        <p14:creationId xmlns:p14="http://schemas.microsoft.com/office/powerpoint/2010/main" val="332149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3CE1-1DF7-6B48-9263-CAA78E3A3D89}"/>
              </a:ext>
            </a:extLst>
          </p:cNvPr>
          <p:cNvSpPr>
            <a:spLocks noGrp="1"/>
          </p:cNvSpPr>
          <p:nvPr>
            <p:ph type="title"/>
          </p:nvPr>
        </p:nvSpPr>
        <p:spPr/>
        <p:txBody>
          <a:bodyPr/>
          <a:lstStyle/>
          <a:p>
            <a:r>
              <a:rPr lang="en-US" dirty="0"/>
              <a:t>Multiple System Atrophy</a:t>
            </a:r>
          </a:p>
        </p:txBody>
      </p:sp>
      <p:sp>
        <p:nvSpPr>
          <p:cNvPr id="3" name="Content Placeholder 2">
            <a:extLst>
              <a:ext uri="{FF2B5EF4-FFF2-40B4-BE49-F238E27FC236}">
                <a16:creationId xmlns:a16="http://schemas.microsoft.com/office/drawing/2014/main" id="{205690DF-AA85-214D-BC8B-EBBC610E6E70}"/>
              </a:ext>
            </a:extLst>
          </p:cNvPr>
          <p:cNvSpPr>
            <a:spLocks noGrp="1"/>
          </p:cNvSpPr>
          <p:nvPr>
            <p:ph idx="1"/>
          </p:nvPr>
        </p:nvSpPr>
        <p:spPr/>
        <p:txBody>
          <a:bodyPr/>
          <a:lstStyle/>
          <a:p>
            <a:r>
              <a:rPr lang="en-US" dirty="0"/>
              <a:t>Affects the whole person</a:t>
            </a:r>
          </a:p>
          <a:p>
            <a:endParaRPr lang="en-US" dirty="0"/>
          </a:p>
          <a:p>
            <a:r>
              <a:rPr lang="en-US" dirty="0"/>
              <a:t>Affects family</a:t>
            </a:r>
          </a:p>
          <a:p>
            <a:endParaRPr lang="en-US" dirty="0"/>
          </a:p>
          <a:p>
            <a:r>
              <a:rPr lang="en-US" dirty="0"/>
              <a:t>Can feel very isolating to have a ‘rare’ disorder</a:t>
            </a:r>
          </a:p>
          <a:p>
            <a:endParaRPr lang="en-US" dirty="0"/>
          </a:p>
          <a:p>
            <a:endParaRPr lang="en-US" dirty="0"/>
          </a:p>
        </p:txBody>
      </p:sp>
    </p:spTree>
    <p:extLst>
      <p:ext uri="{BB962C8B-B14F-4D97-AF65-F5344CB8AC3E}">
        <p14:creationId xmlns:p14="http://schemas.microsoft.com/office/powerpoint/2010/main" val="287738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883D-F9B1-B746-2FEF-24387904EA86}"/>
              </a:ext>
            </a:extLst>
          </p:cNvPr>
          <p:cNvSpPr>
            <a:spLocks noGrp="1"/>
          </p:cNvSpPr>
          <p:nvPr>
            <p:ph type="title"/>
          </p:nvPr>
        </p:nvSpPr>
        <p:spPr/>
        <p:txBody>
          <a:bodyPr/>
          <a:lstStyle/>
          <a:p>
            <a:r>
              <a:rPr lang="en-GB" dirty="0"/>
              <a:t>What is the MSA Trust about</a:t>
            </a:r>
          </a:p>
        </p:txBody>
      </p:sp>
      <p:sp>
        <p:nvSpPr>
          <p:cNvPr id="3" name="Content Placeholder 2">
            <a:extLst>
              <a:ext uri="{FF2B5EF4-FFF2-40B4-BE49-F238E27FC236}">
                <a16:creationId xmlns:a16="http://schemas.microsoft.com/office/drawing/2014/main" id="{F37A8FF7-4566-FFF4-63C7-FB045CD5A93B}"/>
              </a:ext>
            </a:extLst>
          </p:cNvPr>
          <p:cNvSpPr>
            <a:spLocks noGrp="1"/>
          </p:cNvSpPr>
          <p:nvPr>
            <p:ph idx="1"/>
          </p:nvPr>
        </p:nvSpPr>
        <p:spPr>
          <a:xfrm>
            <a:off x="838200" y="1825625"/>
            <a:ext cx="7147560" cy="4351338"/>
          </a:xfrm>
        </p:spPr>
        <p:txBody>
          <a:bodyPr>
            <a:normAutofit lnSpcReduction="10000"/>
          </a:bodyPr>
          <a:lstStyle/>
          <a:p>
            <a:r>
              <a:rPr lang="en-GB" dirty="0"/>
              <a:t>To provide support and promote understanding on MSA for patients, families and their clinicians</a:t>
            </a:r>
          </a:p>
          <a:p>
            <a:endParaRPr lang="en-GB" dirty="0"/>
          </a:p>
          <a:p>
            <a:r>
              <a:rPr lang="en-GB" dirty="0"/>
              <a:t>To fundraise and support research</a:t>
            </a:r>
          </a:p>
          <a:p>
            <a:endParaRPr lang="en-GB" dirty="0"/>
          </a:p>
          <a:p>
            <a:r>
              <a:rPr lang="en-GB" dirty="0"/>
              <a:t>To understand MSA, its progression and improve clinical care </a:t>
            </a:r>
          </a:p>
          <a:p>
            <a:endParaRPr lang="en-GB" dirty="0"/>
          </a:p>
          <a:p>
            <a:r>
              <a:rPr lang="en-GB" dirty="0"/>
              <a:t>Aiming for a world without MSA</a:t>
            </a:r>
          </a:p>
          <a:p>
            <a:endParaRPr lang="en-GB" dirty="0"/>
          </a:p>
          <a:p>
            <a:endParaRPr lang="en-GB" dirty="0"/>
          </a:p>
        </p:txBody>
      </p:sp>
      <p:pic>
        <p:nvPicPr>
          <p:cNvPr id="5" name="Picture 4">
            <a:extLst>
              <a:ext uri="{FF2B5EF4-FFF2-40B4-BE49-F238E27FC236}">
                <a16:creationId xmlns:a16="http://schemas.microsoft.com/office/drawing/2014/main" id="{96CD0B37-EC69-0C4E-B8D9-4322AB0B2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5760" y="2197894"/>
            <a:ext cx="3657600" cy="3606800"/>
          </a:xfrm>
          <a:prstGeom prst="rect">
            <a:avLst/>
          </a:prstGeom>
        </p:spPr>
      </p:pic>
      <p:pic>
        <p:nvPicPr>
          <p:cNvPr id="7" name="Picture 6">
            <a:extLst>
              <a:ext uri="{FF2B5EF4-FFF2-40B4-BE49-F238E27FC236}">
                <a16:creationId xmlns:a16="http://schemas.microsoft.com/office/drawing/2014/main" id="{4E54F22E-994A-9844-AD78-C611863D9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728" y="2438400"/>
            <a:ext cx="4331901" cy="3366294"/>
          </a:xfrm>
          <a:prstGeom prst="rect">
            <a:avLst/>
          </a:prstGeom>
        </p:spPr>
      </p:pic>
      <p:pic>
        <p:nvPicPr>
          <p:cNvPr id="9" name="Picture 8">
            <a:extLst>
              <a:ext uri="{FF2B5EF4-FFF2-40B4-BE49-F238E27FC236}">
                <a16:creationId xmlns:a16="http://schemas.microsoft.com/office/drawing/2014/main" id="{38982854-7A11-3543-AFB5-195FCE5069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6278" y="2712719"/>
            <a:ext cx="5155722" cy="2677557"/>
          </a:xfrm>
          <a:prstGeom prst="rect">
            <a:avLst/>
          </a:prstGeom>
        </p:spPr>
      </p:pic>
    </p:spTree>
    <p:extLst>
      <p:ext uri="{BB962C8B-B14F-4D97-AF65-F5344CB8AC3E}">
        <p14:creationId xmlns:p14="http://schemas.microsoft.com/office/powerpoint/2010/main" val="43892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06B5-0C85-1F4D-9B1E-078910706F3F}"/>
              </a:ext>
            </a:extLst>
          </p:cNvPr>
          <p:cNvSpPr>
            <a:spLocks noGrp="1"/>
          </p:cNvSpPr>
          <p:nvPr>
            <p:ph type="title"/>
          </p:nvPr>
        </p:nvSpPr>
        <p:spPr/>
        <p:txBody>
          <a:bodyPr/>
          <a:lstStyle/>
          <a:p>
            <a:r>
              <a:rPr lang="en-US" dirty="0"/>
              <a:t>What are the MSA Trust aims?</a:t>
            </a:r>
          </a:p>
        </p:txBody>
      </p:sp>
      <p:pic>
        <p:nvPicPr>
          <p:cNvPr id="7" name="Content Placeholder 6">
            <a:extLst>
              <a:ext uri="{FF2B5EF4-FFF2-40B4-BE49-F238E27FC236}">
                <a16:creationId xmlns:a16="http://schemas.microsoft.com/office/drawing/2014/main" id="{F1B1ADC2-D860-204F-9B23-F88BF53E53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4655" y="1246877"/>
            <a:ext cx="6853381" cy="5406820"/>
          </a:xfrm>
        </p:spPr>
      </p:pic>
    </p:spTree>
    <p:extLst>
      <p:ext uri="{BB962C8B-B14F-4D97-AF65-F5344CB8AC3E}">
        <p14:creationId xmlns:p14="http://schemas.microsoft.com/office/powerpoint/2010/main" val="93680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4EC8-1239-AFB1-C366-276A38793BA4}"/>
              </a:ext>
            </a:extLst>
          </p:cNvPr>
          <p:cNvSpPr>
            <a:spLocks noGrp="1"/>
          </p:cNvSpPr>
          <p:nvPr>
            <p:ph type="title"/>
          </p:nvPr>
        </p:nvSpPr>
        <p:spPr/>
        <p:txBody>
          <a:bodyPr/>
          <a:lstStyle/>
          <a:p>
            <a:r>
              <a:rPr lang="en-GB" dirty="0"/>
              <a:t>Research Priorities Update</a:t>
            </a:r>
          </a:p>
        </p:txBody>
      </p:sp>
      <p:sp>
        <p:nvSpPr>
          <p:cNvPr id="3" name="Content Placeholder 2">
            <a:extLst>
              <a:ext uri="{FF2B5EF4-FFF2-40B4-BE49-F238E27FC236}">
                <a16:creationId xmlns:a16="http://schemas.microsoft.com/office/drawing/2014/main" id="{D91CF214-21F7-CEBD-27B8-3F85CA7BC0BA}"/>
              </a:ext>
            </a:extLst>
          </p:cNvPr>
          <p:cNvSpPr>
            <a:spLocks noGrp="1"/>
          </p:cNvSpPr>
          <p:nvPr>
            <p:ph idx="1"/>
          </p:nvPr>
        </p:nvSpPr>
        <p:spPr/>
        <p:txBody>
          <a:bodyPr/>
          <a:lstStyle/>
          <a:p>
            <a:pPr marL="514350" indent="-514350">
              <a:buFont typeface="+mj-lt"/>
              <a:buAutoNum type="arabicPeriod"/>
            </a:pPr>
            <a:r>
              <a:rPr lang="en-GB" dirty="0"/>
              <a:t>Finding the cause of MSA</a:t>
            </a:r>
          </a:p>
          <a:p>
            <a:pPr marL="514350" indent="-514350">
              <a:buFont typeface="+mj-lt"/>
              <a:buAutoNum type="arabicPeriod"/>
            </a:pPr>
            <a:r>
              <a:rPr lang="en-GB" dirty="0"/>
              <a:t>Understanding clinical progression of MSA</a:t>
            </a:r>
          </a:p>
          <a:p>
            <a:pPr marL="514350" indent="-514350">
              <a:buFont typeface="+mj-lt"/>
              <a:buAutoNum type="arabicPeriod"/>
            </a:pPr>
            <a:r>
              <a:rPr lang="en-GB" dirty="0"/>
              <a:t>Developing an evidence base</a:t>
            </a:r>
          </a:p>
          <a:p>
            <a:pPr marL="514350" indent="-514350">
              <a:buFont typeface="+mj-lt"/>
              <a:buAutoNum type="arabicPeriod"/>
            </a:pPr>
            <a:r>
              <a:rPr lang="en-GB" dirty="0">
                <a:solidFill>
                  <a:srgbClr val="FF0000"/>
                </a:solidFill>
              </a:rPr>
              <a:t>Disease modification</a:t>
            </a:r>
          </a:p>
          <a:p>
            <a:pPr marL="514350" indent="-514350">
              <a:buFont typeface="+mj-lt"/>
              <a:buAutoNum type="arabicPeriod"/>
            </a:pPr>
            <a:r>
              <a:rPr lang="en-GB" dirty="0">
                <a:solidFill>
                  <a:srgbClr val="FF0000"/>
                </a:solidFill>
              </a:rPr>
              <a:t>Biomarker identification</a:t>
            </a:r>
          </a:p>
          <a:p>
            <a:pPr marL="514350" indent="-514350">
              <a:buFont typeface="+mj-lt"/>
              <a:buAutoNum type="arabicPeriod"/>
            </a:pPr>
            <a:r>
              <a:rPr lang="en-GB" dirty="0">
                <a:solidFill>
                  <a:srgbClr val="FF0000"/>
                </a:solidFill>
              </a:rPr>
              <a:t>Symptom management</a:t>
            </a:r>
          </a:p>
          <a:p>
            <a:pPr marL="514350" indent="-514350">
              <a:buFont typeface="+mj-lt"/>
              <a:buAutoNum type="arabicPeriod"/>
            </a:pPr>
            <a:r>
              <a:rPr lang="en-GB" dirty="0">
                <a:solidFill>
                  <a:srgbClr val="FF0000"/>
                </a:solidFill>
              </a:rPr>
              <a:t>Mental health and Quality of Life</a:t>
            </a:r>
          </a:p>
        </p:txBody>
      </p:sp>
    </p:spTree>
    <p:extLst>
      <p:ext uri="{BB962C8B-B14F-4D97-AF65-F5344CB8AC3E}">
        <p14:creationId xmlns:p14="http://schemas.microsoft.com/office/powerpoint/2010/main" val="351412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72E6-33FA-5548-98EB-179FB7759220}"/>
              </a:ext>
            </a:extLst>
          </p:cNvPr>
          <p:cNvSpPr>
            <a:spLocks noGrp="1"/>
          </p:cNvSpPr>
          <p:nvPr>
            <p:ph type="title"/>
          </p:nvPr>
        </p:nvSpPr>
        <p:spPr/>
        <p:txBody>
          <a:bodyPr/>
          <a:lstStyle/>
          <a:p>
            <a:r>
              <a:rPr lang="en-US" dirty="0"/>
              <a:t>How we will meet our priorities</a:t>
            </a:r>
          </a:p>
        </p:txBody>
      </p:sp>
      <p:sp>
        <p:nvSpPr>
          <p:cNvPr id="3" name="Content Placeholder 2">
            <a:extLst>
              <a:ext uri="{FF2B5EF4-FFF2-40B4-BE49-F238E27FC236}">
                <a16:creationId xmlns:a16="http://schemas.microsoft.com/office/drawing/2014/main" id="{1A311B17-09CE-2B4D-AC71-0ED62E52FF6E}"/>
              </a:ext>
            </a:extLst>
          </p:cNvPr>
          <p:cNvSpPr>
            <a:spLocks noGrp="1"/>
          </p:cNvSpPr>
          <p:nvPr>
            <p:ph idx="1"/>
          </p:nvPr>
        </p:nvSpPr>
        <p:spPr/>
        <p:txBody>
          <a:bodyPr>
            <a:normAutofit/>
          </a:bodyPr>
          <a:lstStyle/>
          <a:p>
            <a:r>
              <a:rPr lang="en-GB" dirty="0"/>
              <a:t>Funding research via MSA Trust Grant Award programme</a:t>
            </a:r>
          </a:p>
          <a:p>
            <a:r>
              <a:rPr lang="en-GB" dirty="0"/>
              <a:t>Clinical Research Training programme (3</a:t>
            </a:r>
            <a:r>
              <a:rPr lang="en-GB" baseline="30000" dirty="0"/>
              <a:t>rd</a:t>
            </a:r>
            <a:r>
              <a:rPr lang="en-GB" dirty="0"/>
              <a:t> fellow)</a:t>
            </a:r>
          </a:p>
          <a:p>
            <a:r>
              <a:rPr lang="en-GB" dirty="0"/>
              <a:t>Collaboration</a:t>
            </a:r>
          </a:p>
          <a:p>
            <a:r>
              <a:rPr lang="en-GB" dirty="0">
                <a:solidFill>
                  <a:srgbClr val="FF0000"/>
                </a:solidFill>
              </a:rPr>
              <a:t>MSA Trust Research Symposium</a:t>
            </a:r>
          </a:p>
          <a:p>
            <a:r>
              <a:rPr lang="en-GB" dirty="0">
                <a:solidFill>
                  <a:srgbClr val="FF0000"/>
                </a:solidFill>
              </a:rPr>
              <a:t>Follow-up Funding programme</a:t>
            </a:r>
          </a:p>
          <a:p>
            <a:r>
              <a:rPr lang="en-GB" dirty="0">
                <a:solidFill>
                  <a:srgbClr val="FF0000"/>
                </a:solidFill>
              </a:rPr>
              <a:t>PhD Funding</a:t>
            </a:r>
          </a:p>
          <a:p>
            <a:r>
              <a:rPr lang="en-GB" dirty="0">
                <a:solidFill>
                  <a:srgbClr val="FF0000"/>
                </a:solidFill>
              </a:rPr>
              <a:t>Small Project Grants</a:t>
            </a:r>
          </a:p>
          <a:p>
            <a:r>
              <a:rPr lang="en-GB" dirty="0">
                <a:solidFill>
                  <a:srgbClr val="FF0000"/>
                </a:solidFill>
              </a:rPr>
              <a:t>Digital Tools and Data Utilisation</a:t>
            </a:r>
          </a:p>
          <a:p>
            <a:endParaRPr lang="en-US" dirty="0"/>
          </a:p>
        </p:txBody>
      </p:sp>
    </p:spTree>
    <p:extLst>
      <p:ext uri="{BB962C8B-B14F-4D97-AF65-F5344CB8AC3E}">
        <p14:creationId xmlns:p14="http://schemas.microsoft.com/office/powerpoint/2010/main" val="373829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ABC6A-079D-564F-6CCD-91B88BB7E8CA}"/>
              </a:ext>
            </a:extLst>
          </p:cNvPr>
          <p:cNvSpPr>
            <a:spLocks noGrp="1"/>
          </p:cNvSpPr>
          <p:nvPr>
            <p:ph type="title"/>
          </p:nvPr>
        </p:nvSpPr>
        <p:spPr/>
        <p:txBody>
          <a:bodyPr/>
          <a:lstStyle/>
          <a:p>
            <a:r>
              <a:rPr lang="en-GB" dirty="0"/>
              <a:t>New Clinical Fellow: Dr Linda Lei</a:t>
            </a:r>
          </a:p>
        </p:txBody>
      </p:sp>
      <p:pic>
        <p:nvPicPr>
          <p:cNvPr id="5" name="Content Placeholder 4">
            <a:extLst>
              <a:ext uri="{FF2B5EF4-FFF2-40B4-BE49-F238E27FC236}">
                <a16:creationId xmlns:a16="http://schemas.microsoft.com/office/drawing/2014/main" id="{C1B1C6F1-8BA5-1A00-BE91-DBDD19BD1B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3810000" cy="3810000"/>
          </a:xfrm>
        </p:spPr>
      </p:pic>
      <p:sp>
        <p:nvSpPr>
          <p:cNvPr id="6" name="TextBox 5">
            <a:extLst>
              <a:ext uri="{FF2B5EF4-FFF2-40B4-BE49-F238E27FC236}">
                <a16:creationId xmlns:a16="http://schemas.microsoft.com/office/drawing/2014/main" id="{24C5B000-4CD9-AAC3-5D01-B21AA4B07BB9}"/>
              </a:ext>
            </a:extLst>
          </p:cNvPr>
          <p:cNvSpPr txBox="1"/>
          <p:nvPr/>
        </p:nvSpPr>
        <p:spPr>
          <a:xfrm>
            <a:off x="4954555" y="1690688"/>
            <a:ext cx="6399245" cy="3493264"/>
          </a:xfrm>
          <a:prstGeom prst="rect">
            <a:avLst/>
          </a:prstGeom>
          <a:noFill/>
        </p:spPr>
        <p:txBody>
          <a:bodyPr wrap="square" rtlCol="0">
            <a:spAutoFit/>
          </a:bodyPr>
          <a:lstStyle/>
          <a:p>
            <a:pPr>
              <a:spcAft>
                <a:spcPts val="3000"/>
              </a:spcAft>
            </a:pPr>
            <a:r>
              <a:rPr lang="en-GB" sz="2800" b="0" i="0" dirty="0">
                <a:solidFill>
                  <a:srgbClr val="000000"/>
                </a:solidFill>
                <a:effectLst/>
                <a:latin typeface="Quicksand"/>
              </a:rPr>
              <a:t>We are delighted to welcome Dr Linda Lei as the third ABN MSA Clinical Training Research Fellow. </a:t>
            </a:r>
          </a:p>
          <a:p>
            <a:pPr>
              <a:spcAft>
                <a:spcPts val="3000"/>
              </a:spcAft>
            </a:pPr>
            <a:r>
              <a:rPr lang="en-GB" sz="2800" b="0" i="0" dirty="0">
                <a:solidFill>
                  <a:srgbClr val="000000"/>
                </a:solidFill>
                <a:effectLst/>
                <a:latin typeface="Quicksand"/>
              </a:rPr>
              <a:t>Look out for updates in the Autumn MSA News when Linda will be explaining the research she will be undertaking over the next 3 years.</a:t>
            </a:r>
          </a:p>
        </p:txBody>
      </p:sp>
    </p:spTree>
    <p:extLst>
      <p:ext uri="{BB962C8B-B14F-4D97-AF65-F5344CB8AC3E}">
        <p14:creationId xmlns:p14="http://schemas.microsoft.com/office/powerpoint/2010/main" val="1842087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1314</Words>
  <Application>Microsoft Office PowerPoint</Application>
  <PresentationFormat>Widescreen</PresentationFormat>
  <Paragraphs>164</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Calibri</vt:lpstr>
      <vt:lpstr>Calibri Light</vt:lpstr>
      <vt:lpstr>Merriweather</vt:lpstr>
      <vt:lpstr>Quicksand</vt:lpstr>
      <vt:lpstr>Office Theme</vt:lpstr>
      <vt:lpstr>MSA Candlelight Research Update 2025</vt:lpstr>
      <vt:lpstr>Contents</vt:lpstr>
      <vt:lpstr>Multiple System Atrophy</vt:lpstr>
      <vt:lpstr>Multiple System Atrophy</vt:lpstr>
      <vt:lpstr>What is the MSA Trust about</vt:lpstr>
      <vt:lpstr>What are the MSA Trust aims?</vt:lpstr>
      <vt:lpstr>Research Priorities Update</vt:lpstr>
      <vt:lpstr>How we will meet our priorities</vt:lpstr>
      <vt:lpstr>New Clinical Fellow: Dr Linda Lei</vt:lpstr>
      <vt:lpstr>Our previous Clinical Fellows</vt:lpstr>
      <vt:lpstr>MSA Symposium 2025 UCL</vt:lpstr>
      <vt:lpstr>MSA Trust Grant Award Programme</vt:lpstr>
      <vt:lpstr>General MSA research update </vt:lpstr>
      <vt:lpstr>Update on clinical trials</vt:lpstr>
      <vt:lpstr>PROSPECT-M</vt:lpstr>
      <vt:lpstr>Quality of life and palliative care</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piece of shit</dc:title>
  <dc:creator>Lou Wiblin</dc:creator>
  <cp:lastModifiedBy>Eleanor Jarvis</cp:lastModifiedBy>
  <cp:revision>32</cp:revision>
  <cp:lastPrinted>2025-05-16T10:32:24Z</cp:lastPrinted>
  <dcterms:created xsi:type="dcterms:W3CDTF">2025-03-22T18:09:05Z</dcterms:created>
  <dcterms:modified xsi:type="dcterms:W3CDTF">2025-06-19T09:25:15Z</dcterms:modified>
</cp:coreProperties>
</file>